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8"/>
  </p:notesMasterIdLst>
  <p:sldIdLst>
    <p:sldId id="256" r:id="rId2"/>
    <p:sldId id="270" r:id="rId3"/>
    <p:sldId id="258" r:id="rId4"/>
    <p:sldId id="271" r:id="rId5"/>
    <p:sldId id="259" r:id="rId6"/>
    <p:sldId id="262" r:id="rId7"/>
    <p:sldId id="324" r:id="rId8"/>
    <p:sldId id="307" r:id="rId9"/>
    <p:sldId id="321" r:id="rId10"/>
    <p:sldId id="322" r:id="rId11"/>
    <p:sldId id="312" r:id="rId12"/>
    <p:sldId id="305" r:id="rId13"/>
    <p:sldId id="329" r:id="rId14"/>
    <p:sldId id="303" r:id="rId15"/>
    <p:sldId id="304" r:id="rId16"/>
    <p:sldId id="325" r:id="rId17"/>
    <p:sldId id="313" r:id="rId18"/>
    <p:sldId id="316" r:id="rId19"/>
    <p:sldId id="274" r:id="rId20"/>
    <p:sldId id="272" r:id="rId21"/>
    <p:sldId id="327" r:id="rId22"/>
    <p:sldId id="328" r:id="rId23"/>
    <p:sldId id="326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7" r:id="rId33"/>
    <p:sldId id="298" r:id="rId34"/>
    <p:sldId id="299" r:id="rId35"/>
    <p:sldId id="300" r:id="rId36"/>
    <p:sldId id="301" r:id="rId3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04B8-EDAA-4AD1-B84C-F3F9E0173282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0E791-BC52-4D77-BF76-CFB3D2FBF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41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FD148B-7A18-4A82-A083-D63139904131}" type="slidenum">
              <a:rPr lang="ru-RU" b="0"/>
              <a:pPr eaLnBrk="1" hangingPunct="1"/>
              <a:t>9</a:t>
            </a:fld>
            <a:endParaRPr lang="ru-RU" b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31382-60C0-4A26-980A-507051969F4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A0380-460E-4FB2-85C6-282B1D232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422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1052512"/>
            <a:ext cx="8208912" cy="4392711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Тьюторство</a:t>
            </a:r>
            <a:r>
              <a:rPr lang="ru-RU" sz="5400" dirty="0" smtClean="0"/>
              <a:t> в образовательной  деятельности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9601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51840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/>
              <a:t>Индивидуализация в образовании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692275" y="2997200"/>
            <a:ext cx="430213" cy="936625"/>
            <a:chOff x="567" y="2478"/>
            <a:chExt cx="544" cy="816"/>
          </a:xfrm>
        </p:grpSpPr>
        <p:sp>
          <p:nvSpPr>
            <p:cNvPr id="7188" name="AutoShape 4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5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268538" y="4652963"/>
            <a:ext cx="576262" cy="1079500"/>
            <a:chOff x="567" y="2478"/>
            <a:chExt cx="544" cy="816"/>
          </a:xfrm>
        </p:grpSpPr>
        <p:sp>
          <p:nvSpPr>
            <p:cNvPr id="7186" name="AutoShape 7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8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1692275" y="1773238"/>
            <a:ext cx="504825" cy="719137"/>
            <a:chOff x="567" y="2478"/>
            <a:chExt cx="544" cy="816"/>
          </a:xfrm>
        </p:grpSpPr>
        <p:sp>
          <p:nvSpPr>
            <p:cNvPr id="7184" name="AutoShape 10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11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8" name="Oval 12"/>
          <p:cNvSpPr>
            <a:spLocks noChangeArrowheads="1"/>
          </p:cNvSpPr>
          <p:nvPr/>
        </p:nvSpPr>
        <p:spPr bwMode="auto">
          <a:xfrm flipV="1">
            <a:off x="6443663" y="3357563"/>
            <a:ext cx="1295400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sz="16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175" name="Line 15"/>
          <p:cNvSpPr>
            <a:spLocks noChangeShapeType="1"/>
          </p:cNvSpPr>
          <p:nvPr/>
        </p:nvSpPr>
        <p:spPr bwMode="auto">
          <a:xfrm>
            <a:off x="2916238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2771775" y="2205038"/>
            <a:ext cx="1871663" cy="73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132138" y="5084763"/>
            <a:ext cx="1944687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843213" y="3500438"/>
            <a:ext cx="2808287" cy="14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flipV="1">
            <a:off x="5219700" y="1989138"/>
            <a:ext cx="1295400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sz="16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flipV="1">
            <a:off x="5364163" y="5013325"/>
            <a:ext cx="1295400" cy="8651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sz="1600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sz="1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6144" name="Rectangle 0"/>
          <p:cNvSpPr>
            <a:spLocks noChangeArrowheads="1"/>
          </p:cNvSpPr>
          <p:nvPr/>
        </p:nvSpPr>
        <p:spPr bwMode="auto">
          <a:xfrm>
            <a:off x="2339975" y="2349500"/>
            <a:ext cx="265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0"/>
              <a:t>1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476500" y="367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0"/>
              <a:t>2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946400" y="54610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82630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8" grpId="1" animBg="1"/>
      <p:bldP spid="4112" grpId="0" animBg="1"/>
      <p:bldP spid="4113" grpId="0" animBg="1"/>
      <p:bldP spid="4114" grpId="0" animBg="1"/>
      <p:bldP spid="4116" grpId="0" animBg="1"/>
      <p:bldP spid="4116" grpId="1" animBg="1"/>
      <p:bldP spid="4117" grpId="0" animBg="1"/>
      <p:bldP spid="4117" grpId="1" animBg="1"/>
      <p:bldP spid="6144" grpId="0"/>
      <p:bldP spid="6145" grpId="0"/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rmAutofit/>
          </a:bodyPr>
          <a:lstStyle/>
          <a:p>
            <a:r>
              <a:rPr lang="ru-RU" dirty="0"/>
              <a:t>Кому и зачем нужна </a:t>
            </a:r>
            <a:r>
              <a:rPr lang="ru-RU" dirty="0" smtClean="0"/>
              <a:t>индивидуализация?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Индивидуализация возможна, если: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сообщество экономически устойчивое</a:t>
            </a:r>
            <a:r>
              <a:rPr lang="ru-RU" dirty="0"/>
              <a:t>, </a:t>
            </a:r>
            <a:r>
              <a:rPr lang="ru-RU" dirty="0" smtClean="0"/>
              <a:t>развивающееся. </a:t>
            </a:r>
            <a:r>
              <a:rPr lang="ru-RU" dirty="0"/>
              <a:t>При простом воспроизводстве индивидуализация не возможна (нет избыточного ресурса) и не </a:t>
            </a:r>
            <a:r>
              <a:rPr lang="ru-RU" dirty="0" smtClean="0"/>
              <a:t>требуется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общественно-политическое устройство позволяет  людям жить </a:t>
            </a:r>
            <a:r>
              <a:rPr lang="ru-RU" dirty="0"/>
              <a:t>по своему усмотрению, «своим умом», самостоятельно собой распоряжаться.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азвиты социальные </a:t>
            </a:r>
            <a:r>
              <a:rPr lang="ru-RU" dirty="0"/>
              <a:t>и культурные ценности - </a:t>
            </a:r>
            <a:r>
              <a:rPr lang="ru-RU" dirty="0" smtClean="0"/>
              <a:t>для </a:t>
            </a:r>
            <a:r>
              <a:rPr lang="ru-RU" dirty="0"/>
              <a:t>индивидуализации необходима гуманитарная ценностная установка родителей и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1024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ru-RU" dirty="0"/>
              <a:t>Индивидуальный учебный план (ИУП)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23) 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 </a:t>
            </a:r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/>
              <a:t>«Об образовании в РФ» </a:t>
            </a:r>
            <a:endParaRPr lang="ru-RU" dirty="0" smtClean="0"/>
          </a:p>
          <a:p>
            <a:r>
              <a:rPr lang="ru-RU" dirty="0" smtClean="0"/>
              <a:t>Статья </a:t>
            </a:r>
            <a:r>
              <a:rPr lang="ru-RU" dirty="0"/>
              <a:t>2. Основные понятия, используемые в настоящем Федеральном законе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30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Индивидуальная образовательная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Индивидуальная образовательная программа – это средство индивидуализации и дифференциации обучения, когда за счёт изменений в структуре и содержании образовательного процесса более полно учитываются интересы и способности </a:t>
            </a:r>
            <a:r>
              <a:rPr lang="ru-RU" dirty="0" smtClean="0"/>
              <a:t>обучающихся</a:t>
            </a:r>
            <a:r>
              <a:rPr lang="ru-RU" dirty="0"/>
              <a:t>, создаются условия для образования учеников в соответствии с их предпочтениями. Э</a:t>
            </a:r>
            <a:r>
              <a:rPr lang="ru-RU" dirty="0" smtClean="0"/>
              <a:t>то </a:t>
            </a:r>
            <a:r>
              <a:rPr lang="ru-RU" dirty="0"/>
              <a:t>программа совместных действий учителя и ученика(</a:t>
            </a:r>
            <a:r>
              <a:rPr lang="ru-RU" dirty="0" err="1"/>
              <a:t>ов</a:t>
            </a:r>
            <a:r>
              <a:rPr lang="ru-RU" dirty="0"/>
              <a:t>) по достижению целей обучения и учения</a:t>
            </a:r>
            <a:r>
              <a:rPr lang="ru-RU" b="0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728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Индивидуальный образовательный маршрут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>
            <a:normAutofit/>
          </a:bodyPr>
          <a:lstStyle/>
          <a:p>
            <a:r>
              <a:rPr lang="ru-RU" dirty="0" smtClean="0"/>
              <a:t>Это - целенаправленно </a:t>
            </a:r>
            <a:r>
              <a:rPr lang="ru-RU" dirty="0"/>
              <a:t>проектируемая дифференцированная образовательная программа, обеспечивающая </a:t>
            </a:r>
            <a:r>
              <a:rPr lang="ru-RU" dirty="0" smtClean="0"/>
              <a:t>обучающемуся </a:t>
            </a:r>
            <a:r>
              <a:rPr lang="ru-RU" dirty="0"/>
              <a:t>позиции субъекта выбора, разработки и реализации образовательной программы при осуществлении преподавателями педагогической </a:t>
            </a:r>
            <a:r>
              <a:rPr lang="ru-RU" dirty="0" smtClean="0"/>
              <a:t>поддержки </a:t>
            </a:r>
            <a:r>
              <a:rPr lang="ru-RU" dirty="0"/>
              <a:t>его самоопределения и </a:t>
            </a:r>
            <a:r>
              <a:rPr lang="ru-RU" dirty="0" smtClean="0"/>
              <a:t>самореализации</a:t>
            </a:r>
          </a:p>
          <a:p>
            <a:r>
              <a:rPr lang="ru-RU" dirty="0"/>
              <a:t>Индивидуальный образовательный маршрут определяется образовательными потребностями, индивидуальными способностями и возможностями </a:t>
            </a:r>
            <a:r>
              <a:rPr lang="ru-RU" dirty="0" smtClean="0"/>
              <a:t>обучающегося </a:t>
            </a:r>
            <a:r>
              <a:rPr lang="ru-RU" dirty="0"/>
              <a:t>(уровень готовности к освоению программы), а также существующими стандартами содержания образования.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833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Индивидуальная образовательная траектория (</a:t>
            </a:r>
            <a:r>
              <a:rPr lang="ru-RU" dirty="0" smtClean="0"/>
              <a:t>ИОТ)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Понятие «</a:t>
            </a:r>
            <a:r>
              <a:rPr lang="ru-RU" i="1" dirty="0"/>
              <a:t>индивидуальная образовательная траектория</a:t>
            </a:r>
            <a:r>
              <a:rPr lang="ru-RU" dirty="0"/>
              <a:t>»  обладает  более широким значением и предполагает несколько направлений </a:t>
            </a:r>
            <a:r>
              <a:rPr lang="ru-RU" dirty="0" smtClean="0"/>
              <a:t>реализации: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Содержательное  </a:t>
            </a:r>
            <a:r>
              <a:rPr lang="ru-RU" dirty="0"/>
              <a:t>(вариативные учебные планы и образовательные программы, определяющие индивидуальный образовательный маршрут);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Деятельностное</a:t>
            </a:r>
            <a:r>
              <a:rPr lang="ru-RU" dirty="0" smtClean="0"/>
              <a:t>  </a:t>
            </a:r>
            <a:r>
              <a:rPr lang="ru-RU" dirty="0"/>
              <a:t>(специальные педагогические технологии);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Процессуальное  </a:t>
            </a:r>
            <a:r>
              <a:rPr lang="ru-RU" dirty="0"/>
              <a:t>(организационный аспект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53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496944" cy="1371600"/>
          </a:xfrm>
        </p:spPr>
        <p:txBody>
          <a:bodyPr>
            <a:normAutofit/>
          </a:bodyPr>
          <a:lstStyle/>
          <a:p>
            <a:r>
              <a:rPr lang="ru-RU" sz="2800" dirty="0"/>
              <a:t>Сравнительная характеристика образовательных позиций </a:t>
            </a:r>
            <a:r>
              <a:rPr lang="ru-RU" sz="2800" dirty="0" err="1"/>
              <a:t>тьютора</a:t>
            </a:r>
            <a:r>
              <a:rPr lang="ru-RU" sz="2800" dirty="0"/>
              <a:t> и учителя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9756087"/>
              </p:ext>
            </p:extLst>
          </p:nvPr>
        </p:nvGraphicFramePr>
        <p:xfrm>
          <a:off x="611560" y="1988840"/>
          <a:ext cx="7183452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295"/>
                <a:gridCol w="2233295"/>
                <a:gridCol w="2716862"/>
              </a:tblGrid>
              <a:tr h="350948"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Сравним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Тьютор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81419"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каком процессе участвует, в каком качестве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Обучение. Управляет процессом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Самообразование, сопровождает, поддерживает процесс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11889"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 что отвечает?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Передает знания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Участвует в формировании индивидуальной ответственности за знания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16184"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что опирается в своей деятельности?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Методики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Рефлексия опыта самообразования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25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568952" cy="972026"/>
          </a:xfrm>
        </p:spPr>
        <p:txBody>
          <a:bodyPr/>
          <a:lstStyle/>
          <a:p>
            <a:r>
              <a:rPr lang="ru-RU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рганизует </a:t>
            </a:r>
            <a:r>
              <a:rPr lang="ru-RU" dirty="0"/>
              <a:t>процесс индивидуальной работы с обучающимися по выявлению, формированию и развитию их познавательных интересов;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 организует их персональное сопровождение в образовательном пространстве </a:t>
            </a:r>
            <a:r>
              <a:rPr lang="ru-RU" dirty="0" err="1"/>
              <a:t>предпрофильной</a:t>
            </a:r>
            <a:r>
              <a:rPr lang="ru-RU" dirty="0"/>
              <a:t> подготовки и профильного обучения;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 координирует поиск информации обучающимися для самообразования;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  сопровождает процесс формирования их личности (помогает им разобраться в успехах, неудачах, сформулировать личный заказ к процессу обучения, выстроить цели на будущее). </a:t>
            </a:r>
          </a:p>
          <a:p>
            <a:r>
              <a:rPr lang="ru-RU" sz="1800" dirty="0"/>
              <a:t>Единый квалификационный справочник должностей руководителей, специалистов и служащих раздел "Квалификационные характеристики должностей работников образования«, от 14 августа 2009 г. № 593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0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ru-RU" dirty="0" smtClean="0"/>
              <a:t>Полное </a:t>
            </a:r>
            <a:r>
              <a:rPr lang="ru-RU" dirty="0" err="1" smtClean="0"/>
              <a:t>тьюторское</a:t>
            </a:r>
            <a:r>
              <a:rPr lang="ru-RU" dirty="0" smtClean="0"/>
              <a:t>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Создание</a:t>
            </a:r>
            <a:r>
              <a:rPr lang="ru-RU" dirty="0" smtClean="0"/>
              <a:t> «</a:t>
            </a:r>
            <a:r>
              <a:rPr lang="ru-RU" b="1" dirty="0" smtClean="0"/>
              <a:t>избыточной» образовательной среды .</a:t>
            </a:r>
          </a:p>
          <a:p>
            <a:pPr>
              <a:buFontTx/>
              <a:buNone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«Навигация» выбора.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Обсуждение стратегии следующего шага.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16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756002"/>
          </a:xfrm>
        </p:spPr>
        <p:txBody>
          <a:bodyPr>
            <a:normAutofit/>
          </a:bodyPr>
          <a:lstStyle/>
          <a:p>
            <a:r>
              <a:rPr lang="ru-RU" sz="2400" dirty="0"/>
              <a:t>Логика </a:t>
            </a:r>
            <a:r>
              <a:rPr lang="ru-RU" sz="2400" dirty="0" err="1"/>
              <a:t>тьюторского</a:t>
            </a:r>
            <a:r>
              <a:rPr lang="ru-RU" sz="2400" dirty="0"/>
              <a:t> сопровождения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001419"/>
          </a:xfrm>
        </p:spPr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водится </a:t>
            </a:r>
            <a:r>
              <a:rPr lang="ru-RU" dirty="0"/>
              <a:t>к достаточно простой </a:t>
            </a:r>
            <a:r>
              <a:rPr lang="ru-RU" dirty="0" smtClean="0"/>
              <a:t>формуле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тебя (подростка) есть стремление ответить на значимый для тебя вопрос. 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/>
              <a:t>(</a:t>
            </a:r>
            <a:r>
              <a:rPr lang="ru-RU" dirty="0" err="1"/>
              <a:t>тьютор</a:t>
            </a:r>
            <a:r>
              <a:rPr lang="ru-RU" dirty="0"/>
              <a:t>) готов обсуждать, зачем тебе эти знания и КАК ты отвечаешь на твой вопрос.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обсуждение поможет тебе понять свои достижения (какие используемые тобой средства познания эффективны) и твои проблемы (что и КАК надо менять в твоей деятельности). </a:t>
            </a:r>
            <a:endParaRPr lang="ru-RU" dirty="0" smtClean="0"/>
          </a:p>
          <a:p>
            <a:r>
              <a:rPr lang="ru-RU" dirty="0" smtClean="0"/>
              <a:t>Главное </a:t>
            </a:r>
            <a:r>
              <a:rPr lang="ru-RU" dirty="0"/>
              <a:t>– наша работа поможет тебе понять, КАК ты можешь использовать итоги твоей деятельности в твоем будущем – как отдаленном (в профессии, в жизни вообще), так и в ближайшее время.</a:t>
            </a:r>
          </a:p>
        </p:txBody>
      </p:sp>
    </p:spTree>
    <p:extLst>
      <p:ext uri="{BB962C8B-B14F-4D97-AF65-F5344CB8AC3E}">
        <p14:creationId xmlns:p14="http://schemas.microsoft.com/office/powerpoint/2010/main" xmlns="" val="36017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Тьюторское</a:t>
            </a:r>
            <a:r>
              <a:rPr lang="ru-RU" sz="3200" dirty="0" smtClean="0"/>
              <a:t> сопровождение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особая педагогическая технология, основанная на взаимодействии ученика и </a:t>
            </a:r>
            <a:r>
              <a:rPr lang="ru-RU" dirty="0" err="1"/>
              <a:t>тьютора</a:t>
            </a:r>
            <a:r>
              <a:rPr lang="ru-RU" dirty="0"/>
              <a:t>, в ходе которого ученик осознает и реализует собственные образовательные цели и задачи. </a:t>
            </a:r>
            <a:r>
              <a:rPr lang="ru-RU" dirty="0" err="1"/>
              <a:t>Тьютор</a:t>
            </a:r>
            <a:r>
              <a:rPr lang="ru-RU" dirty="0"/>
              <a:t> в ходе взаимодействия создает ситуации и условия, обеспечивающие: </a:t>
            </a:r>
            <a:endParaRPr lang="ru-RU" dirty="0" smtClean="0"/>
          </a:p>
          <a:p>
            <a:r>
              <a:rPr lang="ru-RU" dirty="0" smtClean="0"/>
              <a:t>1) овладение </a:t>
            </a:r>
            <a:r>
              <a:rPr lang="ru-RU" dirty="0"/>
              <a:t>учеником культурными формами познавательной деятельности (проектированием, исследованием, творчеством);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эффективность, как образовательной деятельности ученика, так и его рефлексии этой деятельности. При этом происходит сохранение максимума свободы и ответственности самого субъекта за собственный выбор варианта решения актуальной проблемы.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9677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83612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 </a:t>
            </a:r>
            <a:r>
              <a:rPr lang="ru-RU" sz="3200" dirty="0" err="1" smtClean="0"/>
              <a:t>тьюторского</a:t>
            </a:r>
            <a:r>
              <a:rPr lang="ru-RU" sz="3200" dirty="0" smtClean="0"/>
              <a:t> сопровождения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Достижение </a:t>
            </a:r>
            <a:r>
              <a:rPr lang="ru-RU" sz="2800" dirty="0"/>
              <a:t>каждым учащимся своего собственного образа (личностного, профессионального и т.д.); </a:t>
            </a:r>
            <a:endParaRPr lang="ru-RU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Определение </a:t>
            </a:r>
            <a:r>
              <a:rPr lang="ru-RU" sz="2800" dirty="0"/>
              <a:t>своего пути в образовании, осмысливание своего заказа к образованию, принятие ответственности за свое будущее.</a:t>
            </a:r>
          </a:p>
        </p:txBody>
      </p:sp>
    </p:spTree>
    <p:extLst>
      <p:ext uri="{BB962C8B-B14F-4D97-AF65-F5344CB8AC3E}">
        <p14:creationId xmlns:p14="http://schemas.microsoft.com/office/powerpoint/2010/main" xmlns="" val="23799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r>
              <a:rPr lang="ru-RU" sz="2400" b="1" dirty="0"/>
              <a:t>Нормативно-правовое оформление </a:t>
            </a:r>
            <a:r>
              <a:rPr lang="ru-RU" sz="2400" b="1" dirty="0" smtClean="0"/>
              <a:t>деятельности</a:t>
            </a:r>
            <a:r>
              <a:rPr lang="ru-RU" sz="2400" dirty="0"/>
              <a:t> </a:t>
            </a:r>
            <a:r>
              <a:rPr lang="ru-RU" sz="2400" b="1" dirty="0" err="1" smtClean="0"/>
              <a:t>тьютора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</a:t>
            </a:r>
            <a:r>
              <a:rPr lang="ru-RU" dirty="0" smtClean="0"/>
              <a:t>арианты </a:t>
            </a:r>
            <a:r>
              <a:rPr lang="ru-RU" dirty="0"/>
              <a:t>финансового оформления работы </a:t>
            </a:r>
            <a:r>
              <a:rPr lang="ru-RU" dirty="0" err="1"/>
              <a:t>тьютора</a:t>
            </a:r>
            <a:r>
              <a:rPr lang="ru-RU" dirty="0"/>
              <a:t> в зависимости от </a:t>
            </a:r>
            <a:r>
              <a:rPr lang="ru-RU" dirty="0" smtClean="0"/>
              <a:t>моделей </a:t>
            </a:r>
            <a:r>
              <a:rPr lang="ru-RU" dirty="0" err="1"/>
              <a:t>тьюторской</a:t>
            </a:r>
            <a:r>
              <a:rPr lang="ru-RU" dirty="0"/>
              <a:t> </a:t>
            </a:r>
            <a:r>
              <a:rPr lang="ru-RU" dirty="0" smtClean="0"/>
              <a:t>деятельности:</a:t>
            </a:r>
          </a:p>
          <a:p>
            <a:pPr marL="457200" indent="-457200">
              <a:buAutoNum type="arabicPeriod"/>
            </a:pPr>
            <a:r>
              <a:rPr lang="ru-RU" dirty="0" smtClean="0"/>
              <a:t>Организация </a:t>
            </a:r>
            <a:r>
              <a:rPr lang="ru-RU" dirty="0"/>
              <a:t>платных дополнительных образовательных услуг (ПДОУ) по </a:t>
            </a:r>
            <a:r>
              <a:rPr lang="ru-RU" dirty="0" err="1"/>
              <a:t>тьюторству</a:t>
            </a:r>
            <a:r>
              <a:rPr lang="ru-RU" dirty="0"/>
              <a:t>;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Введение должности </a:t>
            </a:r>
            <a:r>
              <a:rPr lang="ru-RU" dirty="0" err="1"/>
              <a:t>тьютора</a:t>
            </a:r>
            <a:r>
              <a:rPr lang="ru-RU" dirty="0"/>
              <a:t> в </a:t>
            </a:r>
            <a:r>
              <a:rPr lang="ru-RU" dirty="0" smtClean="0"/>
              <a:t>штатном </a:t>
            </a:r>
            <a:r>
              <a:rPr lang="ru-RU" dirty="0"/>
              <a:t>расписание школы</a:t>
            </a:r>
            <a:r>
              <a:rPr lang="ru-RU" dirty="0" smtClean="0"/>
              <a:t>;</a:t>
            </a:r>
          </a:p>
          <a:p>
            <a:pPr marL="457200" indent="-457200">
              <a:buAutoNum type="arabicPeriod"/>
            </a:pPr>
            <a:r>
              <a:rPr lang="ru-RU" dirty="0" smtClean="0"/>
              <a:t>Внесение  нагрузки </a:t>
            </a:r>
            <a:r>
              <a:rPr lang="ru-RU" dirty="0"/>
              <a:t>педагога </a:t>
            </a:r>
            <a:r>
              <a:rPr lang="ru-RU" dirty="0" err="1"/>
              <a:t>тьютора</a:t>
            </a:r>
            <a:r>
              <a:rPr lang="ru-RU" dirty="0"/>
              <a:t> во внеаудиторную нагрузку педагогов в тарификации, которая создается в рамках новой системы оплаты труда (НСОТ</a:t>
            </a:r>
            <a:r>
              <a:rPr lang="ru-RU" dirty="0" smtClean="0"/>
              <a:t>);</a:t>
            </a:r>
          </a:p>
          <a:p>
            <a:pPr marL="457200" indent="-457200">
              <a:buAutoNum type="arabicPeriod"/>
            </a:pPr>
            <a:r>
              <a:rPr lang="ru-RU" dirty="0" smtClean="0"/>
              <a:t>Разработка  показателей </a:t>
            </a:r>
            <a:r>
              <a:rPr lang="ru-RU" dirty="0"/>
              <a:t>качественной работы педагога, использующего </a:t>
            </a:r>
            <a:r>
              <a:rPr lang="ru-RU" dirty="0" err="1"/>
              <a:t>тьюторскую</a:t>
            </a:r>
            <a:r>
              <a:rPr lang="ru-RU" dirty="0"/>
              <a:t> позицию, для стимулирующих доплат таким педагогам из фонда стимулирования качества работы в ситуации НСОТ.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7810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718"/>
            <a:ext cx="8280920" cy="1371600"/>
          </a:xfrm>
        </p:spPr>
        <p:txBody>
          <a:bodyPr>
            <a:normAutofit/>
          </a:bodyPr>
          <a:lstStyle/>
          <a:p>
            <a:r>
              <a:rPr lang="ru-RU" sz="2800" b="1" dirty="0"/>
              <a:t>Нормативно-правовое оформление деятельности</a:t>
            </a:r>
            <a:r>
              <a:rPr lang="ru-RU" sz="2800" dirty="0"/>
              <a:t> </a:t>
            </a:r>
            <a:r>
              <a:rPr lang="ru-RU" sz="2800" b="1" dirty="0" err="1"/>
              <a:t>тьютора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Т</a:t>
            </a:r>
            <a:r>
              <a:rPr lang="ru-RU" dirty="0" err="1" smtClean="0"/>
              <a:t>ьютор</a:t>
            </a:r>
            <a:r>
              <a:rPr lang="ru-RU" dirty="0" smtClean="0"/>
              <a:t> </a:t>
            </a:r>
            <a:r>
              <a:rPr lang="ru-RU" dirty="0"/>
              <a:t>назначается на должность и освобождается от должности директором школы через издание приказа, заключения трудового договора или заключения Договора о возмездном оказании образовательной услуги;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/>
              <a:t>Т</a:t>
            </a:r>
            <a:r>
              <a:rPr lang="ru-RU" dirty="0" err="1" smtClean="0"/>
              <a:t>ьютор</a:t>
            </a:r>
            <a:r>
              <a:rPr lang="ru-RU" dirty="0" smtClean="0"/>
              <a:t> </a:t>
            </a:r>
            <a:r>
              <a:rPr lang="ru-RU" dirty="0"/>
              <a:t>закрепляется за отдельным учащимся, группой учащихся или классом в соответствии с Положением об организации </a:t>
            </a:r>
            <a:r>
              <a:rPr lang="ru-RU" dirty="0" err="1"/>
              <a:t>тьюторской</a:t>
            </a:r>
            <a:r>
              <a:rPr lang="ru-RU" dirty="0"/>
              <a:t> работы в школе и Договором о предоставлении образовательных услуг между школой и родителями (законными представителями учащихся);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 </a:t>
            </a:r>
            <a:r>
              <a:rPr lang="ru-RU" dirty="0" err="1"/>
              <a:t>Т</a:t>
            </a:r>
            <a:r>
              <a:rPr lang="ru-RU" dirty="0" err="1" smtClean="0"/>
              <a:t>ьюторами</a:t>
            </a:r>
            <a:r>
              <a:rPr lang="ru-RU" dirty="0" smtClean="0"/>
              <a:t> </a:t>
            </a:r>
            <a:r>
              <a:rPr lang="ru-RU" dirty="0"/>
              <a:t>назначаются педагоги общего и дополнительного образования, имеющие соответствующую квалификацию, подтвержденную документами о повышении квалификации по тематике индивидуализации образования и </a:t>
            </a:r>
            <a:r>
              <a:rPr lang="ru-RU" dirty="0" err="1"/>
              <a:t>тьюторскому</a:t>
            </a:r>
            <a:r>
              <a:rPr lang="ru-RU" dirty="0"/>
              <a:t> сопровождению;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266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Основные этапы </a:t>
            </a:r>
            <a:r>
              <a:rPr lang="ru-RU" b="1" i="1" dirty="0" err="1"/>
              <a:t>тьюторского</a:t>
            </a:r>
            <a:r>
              <a:rPr lang="ru-RU" b="1" i="1" dirty="0"/>
              <a:t>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·         </a:t>
            </a:r>
            <a:r>
              <a:rPr lang="ru-RU" i="1" dirty="0" err="1"/>
              <a:t>диагностико</a:t>
            </a:r>
            <a:r>
              <a:rPr lang="ru-RU" i="1" dirty="0"/>
              <a:t>-мотивационный;</a:t>
            </a:r>
            <a:endParaRPr lang="ru-RU" dirty="0"/>
          </a:p>
          <a:p>
            <a:r>
              <a:rPr lang="ru-RU" dirty="0"/>
              <a:t>·         </a:t>
            </a:r>
            <a:r>
              <a:rPr lang="ru-RU" i="1" dirty="0"/>
              <a:t>проектировочный;</a:t>
            </a:r>
            <a:endParaRPr lang="ru-RU" dirty="0"/>
          </a:p>
          <a:p>
            <a:r>
              <a:rPr lang="ru-RU" dirty="0"/>
              <a:t>·         </a:t>
            </a:r>
            <a:r>
              <a:rPr lang="ru-RU" i="1" dirty="0"/>
              <a:t>реализационный;</a:t>
            </a:r>
            <a:endParaRPr lang="ru-RU" dirty="0"/>
          </a:p>
          <a:p>
            <a:r>
              <a:rPr lang="ru-RU" dirty="0"/>
              <a:t>·         </a:t>
            </a:r>
            <a:r>
              <a:rPr lang="ru-RU" i="1" dirty="0"/>
              <a:t>аналитический.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5219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044034"/>
          </a:xfrm>
        </p:spPr>
        <p:txBody>
          <a:bodyPr>
            <a:normAutofit/>
          </a:bodyPr>
          <a:lstStyle/>
          <a:p>
            <a:r>
              <a:rPr lang="ru-RU" sz="2800" dirty="0"/>
              <a:t>Технология </a:t>
            </a:r>
            <a:r>
              <a:rPr lang="ru-RU" sz="2800" dirty="0" err="1"/>
              <a:t>тьюторского</a:t>
            </a:r>
            <a:r>
              <a:rPr lang="ru-RU" sz="2800" dirty="0"/>
              <a:t> сопровождения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</a:t>
            </a:r>
            <a:r>
              <a:rPr lang="ru-RU" dirty="0"/>
              <a:t>рекомендации по введению </a:t>
            </a:r>
            <a:r>
              <a:rPr lang="ru-RU" dirty="0" err="1"/>
              <a:t>тьюторства</a:t>
            </a:r>
            <a:r>
              <a:rPr lang="ru-RU" dirty="0"/>
              <a:t> в </a:t>
            </a:r>
            <a:r>
              <a:rPr lang="ru-RU" dirty="0" smtClean="0"/>
              <a:t>школе: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Предоставление </a:t>
            </a:r>
            <a:r>
              <a:rPr lang="ru-RU" dirty="0" err="1"/>
              <a:t>тьюторской</a:t>
            </a:r>
            <a:r>
              <a:rPr lang="ru-RU" dirty="0"/>
              <a:t> поддержки учащимся, готовым к самообразованию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Разделение образовательного и самообразовательного пространств (не совмещать уроки и </a:t>
            </a:r>
            <a:r>
              <a:rPr lang="ru-RU" dirty="0" err="1"/>
              <a:t>тьюторские</a:t>
            </a:r>
            <a:r>
              <a:rPr lang="ru-RU" dirty="0"/>
              <a:t> консультации).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Наличие у </a:t>
            </a:r>
            <a:r>
              <a:rPr lang="ru-RU" dirty="0" err="1"/>
              <a:t>тьютора</a:t>
            </a:r>
            <a:r>
              <a:rPr lang="ru-RU" dirty="0"/>
              <a:t> собственного опыта самообразования.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Это </a:t>
            </a:r>
            <a:r>
              <a:rPr lang="ru-RU" dirty="0"/>
              <a:t>должны быть люди, увлеченные этой идеей и готовые ее развивать на практике, а не назначенные на должность.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Соответствие </a:t>
            </a:r>
            <a:r>
              <a:rPr lang="ru-RU" dirty="0"/>
              <a:t>возрастным особенностям учащихся.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5353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Autofit/>
          </a:bodyPr>
          <a:lstStyle/>
          <a:p>
            <a:r>
              <a:rPr lang="ru-RU" sz="2800" dirty="0"/>
              <a:t>Технология </a:t>
            </a:r>
            <a:r>
              <a:rPr lang="ru-RU" sz="2800" dirty="0" err="1"/>
              <a:t>тьюторского</a:t>
            </a:r>
            <a:r>
              <a:rPr lang="ru-RU" sz="2800" dirty="0"/>
              <a:t> сопровождения включает в себя несколько основных этапов: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1</a:t>
            </a:r>
            <a:r>
              <a:rPr lang="ru-RU" dirty="0"/>
              <a:t>. Определение познавательного интереса подростка.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2</a:t>
            </a:r>
            <a:r>
              <a:rPr lang="ru-RU" dirty="0"/>
              <a:t>. Формулирование образовательного вопроса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3</a:t>
            </a:r>
            <a:r>
              <a:rPr lang="ru-RU" dirty="0"/>
              <a:t>. Постановка цели образовательной деятельности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4. Поиск образовательных ресурсов и разработка плана образовательной деятельности – разработка план- карты познавательного интереса.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5</a:t>
            </a:r>
            <a:r>
              <a:rPr lang="ru-RU" dirty="0"/>
              <a:t>. Реализация и обсуждение, анализ, корректировка плана образовательной деятельности - сбор портфолио, образовательный проект.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6</a:t>
            </a:r>
            <a:r>
              <a:rPr lang="ru-RU" dirty="0"/>
              <a:t>. Анализ итогов образовательной деятельности – презентация портфолио или проекта.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7</a:t>
            </a:r>
            <a:r>
              <a:rPr lang="ru-RU" dirty="0"/>
              <a:t>. Корректировка образовательной цели, определение временных перспектив.</a:t>
            </a:r>
          </a:p>
        </p:txBody>
      </p:sp>
    </p:spTree>
    <p:extLst>
      <p:ext uri="{BB962C8B-B14F-4D97-AF65-F5344CB8AC3E}">
        <p14:creationId xmlns:p14="http://schemas.microsoft.com/office/powerpoint/2010/main" xmlns="" val="12079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044034"/>
          </a:xfrm>
        </p:spPr>
        <p:txBody>
          <a:bodyPr>
            <a:normAutofit/>
          </a:bodyPr>
          <a:lstStyle/>
          <a:p>
            <a:r>
              <a:rPr lang="ru-RU" sz="2800" dirty="0"/>
              <a:t>1. Определение познавательного интереса подростка.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Эффективное </a:t>
            </a:r>
            <a:r>
              <a:rPr lang="ru-RU" dirty="0"/>
              <a:t>взаимодействие может и должно основываться на работе с особенным индивидуальным интересом, личностно- значимым образовательным вопросом.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/>
              <a:t>выявления познавательного интереса: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Знаковый </a:t>
            </a:r>
            <a:r>
              <a:rPr lang="ru-RU" dirty="0"/>
              <a:t>метод – анализ личной образовательной истории через анализ текстов подростка: </a:t>
            </a:r>
            <a:r>
              <a:rPr lang="ru-RU" dirty="0" smtClean="0"/>
              <a:t>специально </a:t>
            </a:r>
            <a:r>
              <a:rPr lang="ru-RU" dirty="0"/>
              <a:t>написанного сочинения, рассказа, дневника и т.п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Ролевой метод – создание игровой ситуации погружения в исторический (литературный) образ и описание позиции этого героя.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Коммуникативный </a:t>
            </a:r>
            <a:r>
              <a:rPr lang="ru-RU" dirty="0"/>
              <a:t>метод – групповое обсуждение позиции ученика.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Метод </a:t>
            </a:r>
            <a:r>
              <a:rPr lang="ru-RU" dirty="0"/>
              <a:t>диагностического анкетирования – анализ </a:t>
            </a:r>
            <a:r>
              <a:rPr lang="ru-RU" dirty="0" smtClean="0"/>
              <a:t>образовательной </a:t>
            </a:r>
            <a:r>
              <a:rPr lang="ru-RU" dirty="0"/>
              <a:t>истории ученика. </a:t>
            </a:r>
          </a:p>
          <a:p>
            <a:pPr marL="342900" indent="-342900"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87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2. Формулирование образовательного вопроса.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ВИДЫ </a:t>
            </a:r>
            <a:r>
              <a:rPr lang="ru-RU" dirty="0"/>
              <a:t>ТЬЮТОРСКИХ ВОПРОСОВ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Прямые </a:t>
            </a:r>
            <a:r>
              <a:rPr lang="ru-RU" dirty="0"/>
              <a:t>- Что тебе нравиться? Чем бы ты хотел заниматься? О чём будем собирать материал в первую очередь</a:t>
            </a:r>
            <a:r>
              <a:rPr lang="ru-RU" dirty="0" smtClean="0"/>
              <a:t>?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 </a:t>
            </a:r>
            <a:r>
              <a:rPr lang="ru-RU" dirty="0"/>
              <a:t>Вопрос - ситуация. Представь себя в библиотеке. Ты бродишь среди книг и вдруг видишь…Представь себе, что к тебе в руки попала волшебная палочка, которая может открыть тебе только одну тайну, о чём ты её спросишь?...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Вопрос- </a:t>
            </a:r>
            <a:r>
              <a:rPr lang="ru-RU" dirty="0"/>
              <a:t>провокация. Есть интерес - люблю путешествовать. Провокация - давай отправимся прямо сейчас! …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Вопрос </a:t>
            </a:r>
            <a:r>
              <a:rPr lang="ru-RU" dirty="0"/>
              <a:t>- визуализация. Вот тебе волшебная подзорная труба (подойдёт любая имитация), с её помощью ты можешь заглянуть в страну исполнения желаний. Что ты там видишь?...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534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1160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Постановка </a:t>
            </a:r>
            <a:r>
              <a:rPr lang="ru-RU" sz="2800" dirty="0"/>
              <a:t>цели образовательной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Цель </a:t>
            </a:r>
            <a:r>
              <a:rPr lang="ru-RU" dirty="0"/>
              <a:t>– как образ ожидаемого результата. </a:t>
            </a:r>
            <a:endParaRPr lang="ru-RU" dirty="0" smtClean="0"/>
          </a:p>
          <a:p>
            <a:r>
              <a:rPr lang="ru-RU" dirty="0" smtClean="0"/>
              <a:t>Этапы </a:t>
            </a:r>
            <a:r>
              <a:rPr lang="ru-RU" dirty="0" err="1"/>
              <a:t>тьюторского</a:t>
            </a:r>
            <a:r>
              <a:rPr lang="ru-RU" dirty="0"/>
              <a:t> сопровождения </a:t>
            </a:r>
            <a:endParaRPr lang="ru-RU" dirty="0" smtClean="0"/>
          </a:p>
          <a:p>
            <a:r>
              <a:rPr lang="ru-RU" sz="2400" dirty="0" smtClean="0"/>
              <a:t>4. Поиск образовательных ресурсов и разработка плана образовательной деятельности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– </a:t>
            </a:r>
            <a:r>
              <a:rPr lang="ru-RU" dirty="0"/>
              <a:t>разработка план-карты познавательного интереса. </a:t>
            </a:r>
            <a:endParaRPr lang="ru-RU" dirty="0" smtClean="0"/>
          </a:p>
          <a:p>
            <a:r>
              <a:rPr lang="ru-RU" dirty="0" smtClean="0"/>
              <a:t>Задача </a:t>
            </a:r>
            <a:r>
              <a:rPr lang="ru-RU" dirty="0" err="1"/>
              <a:t>тьюторского</a:t>
            </a:r>
            <a:r>
              <a:rPr lang="ru-RU" dirty="0"/>
              <a:t> сопровождения – сделать очевидной ученику необходимость и доступность очень разных источников и ресурсов образования, средств достижения его цели. </a:t>
            </a:r>
            <a:endParaRPr lang="ru-RU" dirty="0" smtClean="0"/>
          </a:p>
          <a:p>
            <a:r>
              <a:rPr lang="ru-RU" dirty="0" err="1" smtClean="0"/>
              <a:t>Тьюторское</a:t>
            </a:r>
            <a:r>
              <a:rPr lang="ru-RU" dirty="0" smtClean="0"/>
              <a:t> </a:t>
            </a:r>
            <a:r>
              <a:rPr lang="ru-RU" dirty="0"/>
              <a:t>сопровождение понимается как элемент открытого образования, в рамках которого абсолютно любой объект общества может выступать средством познания, несет на себе какой-то </a:t>
            </a:r>
            <a:r>
              <a:rPr lang="ru-RU" dirty="0" err="1"/>
              <a:t>знаниевый</a:t>
            </a:r>
            <a:r>
              <a:rPr lang="ru-RU" dirty="0"/>
              <a:t> след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415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4. План-карта познавательного интереса.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Точками </a:t>
            </a:r>
            <a:r>
              <a:rPr lang="ru-RU" dirty="0"/>
              <a:t>на карте образовательного маршрута могут являться: книги, статьи, библиотеки, консультации с учителями, элективные курсы, встречи со специалистами, анкетирование родителей и друзей, посещение конкретного сайта или встреча в чате и многое другое. </a:t>
            </a:r>
            <a:endParaRPr lang="ru-RU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5</a:t>
            </a:r>
            <a:r>
              <a:rPr lang="ru-RU" sz="2400" dirty="0">
                <a:solidFill>
                  <a:srgbClr val="C00000"/>
                </a:solidFill>
              </a:rPr>
              <a:t>. Реализация и обсуждение</a:t>
            </a:r>
            <a:r>
              <a:rPr lang="ru-RU" dirty="0"/>
              <a:t>, анализ, корректировка плана образовательной деятельности - сбор портфолио, образовательный проект. На данном этапе ученик в основном самостоятельно действует, встречаясь периодически (обычно 1 раз в 2 недели) с </a:t>
            </a:r>
            <a:r>
              <a:rPr lang="ru-RU" dirty="0" err="1"/>
              <a:t>тьютором</a:t>
            </a:r>
            <a:r>
              <a:rPr lang="ru-RU" dirty="0"/>
              <a:t> для обсуждения возникающих трудностей и достигнутых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1334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</a:t>
            </a:r>
            <a:r>
              <a:rPr lang="ru-RU" dirty="0" err="1" smtClean="0"/>
              <a:t>тьюторства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«</a:t>
            </a:r>
            <a:r>
              <a:rPr lang="ru-RU" dirty="0" err="1"/>
              <a:t>tutor</a:t>
            </a:r>
            <a:r>
              <a:rPr lang="ru-RU" dirty="0"/>
              <a:t>» (англ.) - в современном российском обществе обозначаются: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а</a:t>
            </a:r>
            <a:r>
              <a:rPr lang="ru-RU" dirty="0"/>
              <a:t>) позиция организатора (координатора) в дистанционном обучении;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б</a:t>
            </a:r>
            <a:r>
              <a:rPr lang="ru-RU" dirty="0"/>
              <a:t>) позиция педагога, сопровождающего индивидуальную образовательную программу. </a:t>
            </a: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Тьюторство</a:t>
            </a:r>
            <a:r>
              <a:rPr lang="ru-RU" dirty="0" smtClean="0"/>
              <a:t> </a:t>
            </a:r>
            <a:r>
              <a:rPr lang="ru-RU" dirty="0"/>
              <a:t>- это сопровождение в процессе обучения истории ребенка, то есть, внимательная поддержка его индивидуального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6688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r>
              <a:rPr lang="ru-RU" sz="2800" dirty="0"/>
              <a:t>5. Реализация и обсуждение, анализ, корректировка плана образовательной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56937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dirty="0" smtClean="0"/>
              <a:t>сбор </a:t>
            </a:r>
            <a:r>
              <a:rPr lang="ru-RU" dirty="0"/>
              <a:t>портфолио, образовательный проект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Обсуждение строится главным образом как обсуждение вопроса, почему именно этот материал важен. </a:t>
            </a:r>
            <a:r>
              <a:rPr lang="ru-RU" dirty="0" err="1"/>
              <a:t>Тьюторский</a:t>
            </a:r>
            <a:r>
              <a:rPr lang="ru-RU" dirty="0"/>
              <a:t> вопрос этого этапа может быть охарактеризован как вопрос - </a:t>
            </a:r>
            <a:r>
              <a:rPr lang="ru-RU" dirty="0" err="1"/>
              <a:t>проблематизация</a:t>
            </a:r>
            <a:r>
              <a:rPr lang="ru-RU" dirty="0"/>
              <a:t>, задача которого, создать ситуацию осмысления подростком значения собранных материалов в соответствии с определенной целью. </a:t>
            </a:r>
          </a:p>
          <a:p>
            <a:r>
              <a:rPr lang="ru-RU" dirty="0" smtClean="0"/>
              <a:t>      6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sz="2600" dirty="0">
                <a:solidFill>
                  <a:srgbClr val="C00000"/>
                </a:solidFill>
              </a:rPr>
              <a:t>Анализ итогов образовательной деятельности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Особое значение имеет итоговый анализ продукта деятельности, особенно – в ситуации экспертизы этого продукта внешней средой. Принципиальным является выбор формы и уровня анализа именно учеником. </a:t>
            </a:r>
            <a:r>
              <a:rPr lang="ru-RU" dirty="0" err="1"/>
              <a:t>Тьютор</a:t>
            </a:r>
            <a:r>
              <a:rPr lang="ru-RU" dirty="0"/>
              <a:t> выступает основным экспертом, решение о необходимости дополнительной экспертизы принимается подростком.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7706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>
            <a:normAutofit/>
          </a:bodyPr>
          <a:lstStyle/>
          <a:p>
            <a:r>
              <a:rPr lang="ru-RU" sz="2400" dirty="0"/>
              <a:t>7. Корректировка образовательной цели, определение временных перспектив.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данном этапе обсуждаются итоги перспективы работы именно с </a:t>
            </a:r>
            <a:r>
              <a:rPr lang="ru-RU" dirty="0" err="1"/>
              <a:t>тьютором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Насколько </a:t>
            </a:r>
            <a:r>
              <a:rPr lang="ru-RU" dirty="0"/>
              <a:t>поставленные достигнутые цели удовлетворяют ученика.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новые цели он формулирует для себя на основе проделанной работы. </a:t>
            </a:r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/>
              <a:t>ли ему для достижения этих целей </a:t>
            </a:r>
            <a:r>
              <a:rPr lang="ru-RU" dirty="0" err="1"/>
              <a:t>тьюторское</a:t>
            </a:r>
            <a:r>
              <a:rPr lang="ru-RU" dirty="0"/>
              <a:t> сопровождение. </a:t>
            </a:r>
            <a:endParaRPr lang="ru-RU" dirty="0" smtClean="0"/>
          </a:p>
          <a:p>
            <a:r>
              <a:rPr lang="ru-RU" dirty="0" smtClean="0"/>
              <a:t>Дальнейшее </a:t>
            </a:r>
            <a:r>
              <a:rPr lang="ru-RU" dirty="0"/>
              <a:t>развитие ситуации может строиться учеником как продолжение </a:t>
            </a:r>
            <a:r>
              <a:rPr lang="ru-RU" dirty="0" err="1"/>
              <a:t>тьюторского</a:t>
            </a:r>
            <a:r>
              <a:rPr lang="ru-RU" dirty="0"/>
              <a:t> сопровождения в рамках нового образовательного вопроса, развития средств деятельности в рамках старого образовательного вопроса </a:t>
            </a:r>
            <a:r>
              <a:rPr lang="ru-RU" dirty="0" smtClean="0"/>
              <a:t>или </a:t>
            </a:r>
            <a:r>
              <a:rPr lang="ru-RU" dirty="0"/>
              <a:t>выход из ситуации </a:t>
            </a:r>
            <a:r>
              <a:rPr lang="ru-RU" dirty="0" err="1"/>
              <a:t>тьюторского</a:t>
            </a:r>
            <a:r>
              <a:rPr lang="ru-RU" dirty="0"/>
              <a:t>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00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2718"/>
            <a:ext cx="8208912" cy="756002"/>
          </a:xfrm>
        </p:spPr>
        <p:txBody>
          <a:bodyPr>
            <a:noAutofit/>
          </a:bodyPr>
          <a:lstStyle/>
          <a:p>
            <a:r>
              <a:rPr lang="ru-RU" sz="2500" dirty="0"/>
              <a:t>Формы </a:t>
            </a:r>
            <a:r>
              <a:rPr lang="ru-RU" sz="2500" dirty="0" err="1"/>
              <a:t>тьюторского</a:t>
            </a:r>
            <a:r>
              <a:rPr lang="ru-RU" sz="2500" dirty="0"/>
              <a:t> сопровождения: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00141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индивидуальные </a:t>
            </a:r>
            <a:r>
              <a:rPr lang="ru-RU" dirty="0"/>
              <a:t>и групповые консультации;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тьюторские</a:t>
            </a:r>
            <a:r>
              <a:rPr lang="ru-RU" dirty="0" smtClean="0"/>
              <a:t> </a:t>
            </a:r>
            <a:r>
              <a:rPr lang="ru-RU" dirty="0"/>
              <a:t>часы;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круглые </a:t>
            </a:r>
            <a:r>
              <a:rPr lang="ru-RU" dirty="0"/>
              <a:t>столы с учителями;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тьюторский</a:t>
            </a:r>
            <a:r>
              <a:rPr lang="ru-RU" dirty="0" smtClean="0"/>
              <a:t> </a:t>
            </a:r>
            <a:r>
              <a:rPr lang="ru-RU" dirty="0"/>
              <a:t>совет;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сопровождение </a:t>
            </a:r>
            <a:r>
              <a:rPr lang="ru-RU" dirty="0"/>
              <a:t>процесса освоения учащимися </a:t>
            </a:r>
            <a:r>
              <a:rPr lang="ru-RU" dirty="0" err="1"/>
              <a:t>разноуровневых</a:t>
            </a:r>
            <a:r>
              <a:rPr lang="ru-RU" dirty="0"/>
              <a:t> образовательных программ;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экраны </a:t>
            </a:r>
            <a:r>
              <a:rPr lang="ru-RU" dirty="0"/>
              <a:t>фиксации траектории индивидуального движения ученика в предмете;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организация </a:t>
            </a:r>
            <a:r>
              <a:rPr lang="ru-RU" dirty="0"/>
              <a:t>студий, мастерских из предметов, курсов по выбору;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организация </a:t>
            </a:r>
            <a:r>
              <a:rPr lang="ru-RU" dirty="0"/>
              <a:t>линии образовательных событий в старшей школе;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рефлексии </a:t>
            </a:r>
            <a:r>
              <a:rPr lang="ru-RU" dirty="0"/>
              <a:t>учащихся о новых формах работы, анализ их </a:t>
            </a:r>
            <a:r>
              <a:rPr lang="ru-RU" dirty="0" err="1"/>
              <a:t>тьютором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244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828010"/>
          </a:xfrm>
        </p:spPr>
        <p:txBody>
          <a:bodyPr>
            <a:normAutofit/>
          </a:bodyPr>
          <a:lstStyle/>
          <a:p>
            <a:r>
              <a:rPr lang="ru-RU" sz="3200" dirty="0"/>
              <a:t>Технологии работы </a:t>
            </a:r>
            <a:r>
              <a:rPr lang="ru-RU" sz="3200" dirty="0" err="1"/>
              <a:t>тьютора</a:t>
            </a:r>
            <a:r>
              <a:rPr lang="ru-RU" sz="32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001419"/>
          </a:xfrm>
        </p:spPr>
        <p:txBody>
          <a:bodyPr>
            <a:normAutofit fontScale="92500"/>
          </a:bodyPr>
          <a:lstStyle/>
          <a:p>
            <a:r>
              <a:rPr lang="ru-RU" dirty="0"/>
              <a:t>Р</a:t>
            </a:r>
            <a:r>
              <a:rPr lang="ru-RU" dirty="0" smtClean="0"/>
              <a:t>азработка </a:t>
            </a:r>
            <a:r>
              <a:rPr lang="ru-RU" dirty="0"/>
              <a:t>и реализация проектной карты </a:t>
            </a:r>
            <a:r>
              <a:rPr lang="ru-RU" dirty="0" smtClean="0"/>
              <a:t>включает:</a:t>
            </a:r>
          </a:p>
          <a:p>
            <a:r>
              <a:rPr lang="ru-RU" dirty="0" smtClean="0"/>
              <a:t> </a:t>
            </a:r>
            <a:r>
              <a:rPr lang="ru-RU" dirty="0"/>
              <a:t>сферы и типы деятельности; </a:t>
            </a:r>
            <a:endParaRPr lang="ru-RU" dirty="0" smtClean="0"/>
          </a:p>
          <a:p>
            <a:r>
              <a:rPr lang="ru-RU" dirty="0" smtClean="0"/>
              <a:t>проблемы </a:t>
            </a:r>
            <a:r>
              <a:rPr lang="ru-RU" dirty="0"/>
              <a:t>и задачи социального масштаба; </a:t>
            </a:r>
            <a:endParaRPr lang="ru-RU" dirty="0" smtClean="0"/>
          </a:p>
          <a:p>
            <a:r>
              <a:rPr lang="ru-RU" dirty="0" smtClean="0"/>
              <a:t>существующие </a:t>
            </a:r>
            <a:r>
              <a:rPr lang="ru-RU" dirty="0"/>
              <a:t>проекты и программы, решающие эти проблемы; </a:t>
            </a:r>
            <a:endParaRPr lang="ru-RU" dirty="0" smtClean="0"/>
          </a:p>
          <a:p>
            <a:r>
              <a:rPr lang="ru-RU" dirty="0" smtClean="0"/>
              <a:t>фигуры </a:t>
            </a:r>
            <a:r>
              <a:rPr lang="ru-RU" dirty="0"/>
              <a:t>экспертов – профессионалов; </a:t>
            </a:r>
            <a:endParaRPr lang="ru-RU" dirty="0" smtClean="0"/>
          </a:p>
          <a:p>
            <a:r>
              <a:rPr lang="ru-RU" dirty="0" smtClean="0"/>
              <a:t>рейтинг </a:t>
            </a:r>
            <a:r>
              <a:rPr lang="ru-RU" dirty="0"/>
              <a:t>образовательных учреждений, программ, </a:t>
            </a:r>
            <a:r>
              <a:rPr lang="ru-RU" dirty="0" smtClean="0"/>
              <a:t>мероприятий; </a:t>
            </a:r>
          </a:p>
          <a:p>
            <a:r>
              <a:rPr lang="ru-RU" dirty="0" smtClean="0"/>
              <a:t>помощь </a:t>
            </a:r>
            <a:r>
              <a:rPr lang="ru-RU" dirty="0"/>
              <a:t>учащемуся в создании и презентации </a:t>
            </a:r>
            <a:r>
              <a:rPr lang="ru-RU" dirty="0" smtClean="0"/>
              <a:t>портфолио; 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личностно и социально значимого конструктивного взаимодействия со старшеклассником;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презентации - ярмарки индивидуальных образовательных программ и профессиональных проектов;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0341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>
            <a:normAutofit/>
          </a:bodyPr>
          <a:lstStyle/>
          <a:p>
            <a:r>
              <a:rPr lang="ru-RU" sz="2400" dirty="0"/>
              <a:t>Психолого-педагогические условия эффективной работы с ИУП (</a:t>
            </a:r>
            <a:r>
              <a:rPr lang="ru-RU" sz="2400" dirty="0" err="1"/>
              <a:t>тьютор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предварительных собраний учащихся и преподавателей в целях изложения идеологии и структуры организации образовательного процесса по ИУП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регулярность обращения к ИУП, для: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знакомства </a:t>
            </a:r>
            <a:r>
              <a:rPr lang="ru-RU" dirty="0"/>
              <a:t>с </a:t>
            </a:r>
            <a:r>
              <a:rPr lang="ru-RU" dirty="0" err="1"/>
              <a:t>разноуровневыми</a:t>
            </a:r>
            <a:r>
              <a:rPr lang="ru-RU" dirty="0"/>
              <a:t> образовательными программами, выбором уровня, коррекций уровня;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проектирования </a:t>
            </a:r>
            <a:r>
              <a:rPr lang="ru-RU" dirty="0"/>
              <a:t>и реализации образовательных событий, их рефлексии и осмысления значения в реализации ИУП</a:t>
            </a:r>
            <a:r>
              <a:rPr lang="ru-RU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подготовки </a:t>
            </a:r>
            <a:r>
              <a:rPr lang="ru-RU" dirty="0"/>
              <a:t>к ученической конференции, участия в конкурсе по определенным номинациям;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для </a:t>
            </a:r>
            <a:r>
              <a:rPr lang="ru-RU" dirty="0"/>
              <a:t>подготовки к экзамену по </a:t>
            </a:r>
            <a:r>
              <a:rPr lang="ru-RU" dirty="0" smtClean="0"/>
              <a:t>выбору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36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00018"/>
          </a:xfrm>
        </p:spPr>
        <p:txBody>
          <a:bodyPr>
            <a:normAutofit/>
          </a:bodyPr>
          <a:lstStyle/>
          <a:p>
            <a:r>
              <a:rPr lang="ru-RU" sz="2400" dirty="0"/>
              <a:t>Психолого-педагогические условия эффективной работы с ИУП (</a:t>
            </a:r>
            <a:r>
              <a:rPr lang="ru-RU" sz="2400" dirty="0" err="1"/>
              <a:t>тьютор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ериодическое</a:t>
            </a:r>
            <a:r>
              <a:rPr lang="ru-RU" dirty="0"/>
              <a:t>, примерно 1 р. в четверть, использование различных форм сверки ожидаемого и реального результата, анализ успеваемости :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каковы </a:t>
            </a:r>
            <a:r>
              <a:rPr lang="ru-RU" dirty="0"/>
              <a:t>результаты в предмете;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 чем они связаны;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какие </a:t>
            </a:r>
            <a:r>
              <a:rPr lang="ru-RU" dirty="0"/>
              <a:t>ресурсы образовательного пространства не использованы</a:t>
            </a:r>
            <a:r>
              <a:rPr lang="ru-RU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какая </a:t>
            </a:r>
            <a:r>
              <a:rPr lang="ru-RU" dirty="0"/>
              <a:t>поддержка необходима (психолог, преподаватель-предметник, </a:t>
            </a:r>
            <a:r>
              <a:rPr lang="ru-RU" dirty="0" err="1"/>
              <a:t>тьютор</a:t>
            </a:r>
            <a:r>
              <a:rPr lang="ru-RU" dirty="0"/>
              <a:t>, другой взрослый);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связаны </a:t>
            </a:r>
            <a:r>
              <a:rPr lang="ru-RU" dirty="0"/>
              <a:t>ли результаты успеваемости с </a:t>
            </a:r>
            <a:r>
              <a:rPr lang="ru-RU" dirty="0" err="1"/>
              <a:t>разноуровневым</a:t>
            </a:r>
            <a:r>
              <a:rPr lang="ru-RU" dirty="0"/>
              <a:t> обучением;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какие </a:t>
            </a:r>
            <a:r>
              <a:rPr lang="ru-RU" dirty="0"/>
              <a:t>трудности в понимании предмета; 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какие </a:t>
            </a:r>
            <a:r>
              <a:rPr lang="ru-RU" dirty="0"/>
              <a:t>виды работ наиболее органичны? </a:t>
            </a:r>
            <a:endParaRPr lang="ru-RU" dirty="0" smtClean="0"/>
          </a:p>
          <a:p>
            <a:r>
              <a:rPr lang="ru-RU" dirty="0" smtClean="0"/>
              <a:t>реагирование </a:t>
            </a:r>
            <a:r>
              <a:rPr lang="ru-RU" dirty="0"/>
              <a:t>на запросы учащихся в кратчайшие сроки;</a:t>
            </a:r>
          </a:p>
        </p:txBody>
      </p:sp>
    </p:spTree>
    <p:extLst>
      <p:ext uri="{BB962C8B-B14F-4D97-AF65-F5344CB8AC3E}">
        <p14:creationId xmlns:p14="http://schemas.microsoft.com/office/powerpoint/2010/main" xmlns="" val="13784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72026"/>
          </a:xfrm>
        </p:spPr>
        <p:txBody>
          <a:bodyPr>
            <a:normAutofit/>
          </a:bodyPr>
          <a:lstStyle/>
          <a:p>
            <a:r>
              <a:rPr lang="ru-RU" sz="2400" dirty="0"/>
              <a:t>Психолого-педагогические условия эффективной работы с ИУП (</a:t>
            </a:r>
            <a:r>
              <a:rPr lang="ru-RU" sz="2400" dirty="0" err="1"/>
              <a:t>тьютор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7620000" cy="46413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еализация </a:t>
            </a:r>
            <a:r>
              <a:rPr lang="ru-RU" dirty="0"/>
              <a:t>принципа инициативности при взаимодействии с учащимися; </a:t>
            </a:r>
            <a:endParaRPr lang="ru-RU" dirty="0" smtClean="0"/>
          </a:p>
          <a:p>
            <a:r>
              <a:rPr lang="ru-RU" dirty="0" smtClean="0"/>
              <a:t>фиксация </a:t>
            </a:r>
            <a:r>
              <a:rPr lang="ru-RU" dirty="0"/>
              <a:t>вместе с учащимся результатов собеседования по вопросам ИУП; </a:t>
            </a:r>
            <a:endParaRPr lang="ru-RU" dirty="0" smtClean="0"/>
          </a:p>
          <a:p>
            <a:r>
              <a:rPr lang="ru-RU" dirty="0" smtClean="0"/>
              <a:t>обсуждение </a:t>
            </a:r>
            <a:r>
              <a:rPr lang="ru-RU" dirty="0"/>
              <a:t>на малых педсоветах необходимых форм взаимодействия, типов заданий; </a:t>
            </a:r>
            <a:endParaRPr lang="ru-RU" dirty="0" smtClean="0"/>
          </a:p>
          <a:p>
            <a:r>
              <a:rPr lang="ru-RU" dirty="0" smtClean="0"/>
              <a:t>выявление </a:t>
            </a:r>
            <a:r>
              <a:rPr lang="ru-RU" dirty="0"/>
              <a:t>успешности учащихся и предъявление им этих ситуаций успешности как его знание о самом себе в момент отчуждения от преподавателя, от обучения; </a:t>
            </a:r>
            <a:endParaRPr lang="ru-RU" dirty="0" smtClean="0"/>
          </a:p>
          <a:p>
            <a:r>
              <a:rPr lang="ru-RU" dirty="0" smtClean="0"/>
              <a:t>предъявление </a:t>
            </a:r>
            <a:r>
              <a:rPr lang="ru-RU" dirty="0"/>
              <a:t>учащемуся письменного мнения преподавателя о причинах его учебных результатов как основание для понимания того, какие ресурсы им еще не востребованы, выстраивания экрана видения себя глазами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1385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8424936" cy="900018"/>
          </a:xfrm>
        </p:spPr>
        <p:txBody>
          <a:bodyPr>
            <a:normAutofit/>
          </a:bodyPr>
          <a:lstStyle/>
          <a:p>
            <a:r>
              <a:rPr lang="ru-RU" dirty="0" smtClean="0"/>
              <a:t>назначение </a:t>
            </a:r>
            <a:r>
              <a:rPr lang="ru-RU" dirty="0" err="1"/>
              <a:t>тьюторства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Назначение </a:t>
            </a:r>
            <a:r>
              <a:rPr lang="ru-RU" dirty="0" err="1" smtClean="0"/>
              <a:t>тьюторства</a:t>
            </a:r>
            <a:r>
              <a:rPr lang="ru-RU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помощь </a:t>
            </a:r>
            <a:r>
              <a:rPr lang="ru-RU" dirty="0"/>
              <a:t>ребенку в создании образа самого себя, концепции личности, а также в осознании собственной </a:t>
            </a:r>
            <a:r>
              <a:rPr lang="ru-RU" dirty="0" smtClean="0"/>
              <a:t>уникальности;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помощь обучающемуся </a:t>
            </a:r>
            <a:r>
              <a:rPr lang="ru-RU" dirty="0"/>
              <a:t>в осознании своих образовательных и профессиональных интересов, составлении ресурсной карты для их реализации, выработке </a:t>
            </a:r>
            <a:r>
              <a:rPr lang="ru-RU" dirty="0" smtClean="0"/>
              <a:t>ИОП, </a:t>
            </a:r>
            <a:r>
              <a:rPr lang="ru-RU" dirty="0"/>
              <a:t>обеспечение индивидуального предметного движения в разных областях научного </a:t>
            </a:r>
            <a:r>
              <a:rPr lang="ru-RU" dirty="0" smtClean="0"/>
              <a:t>знания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помощь </a:t>
            </a:r>
            <a:r>
              <a:rPr lang="ru-RU" dirty="0" smtClean="0"/>
              <a:t>обучающимся </a:t>
            </a:r>
            <a:r>
              <a:rPr lang="ru-RU" dirty="0"/>
              <a:t>в освоении технологий (а не суммы знаний), обеспечивающих возможность самообразования, саморазвития, самовыражения в ходе образовательного процесса;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развитие индивидуальной социальной активности самого ребенка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7163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ru-RU" dirty="0"/>
              <a:t>Историко-педагогический аспект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64137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Культура </a:t>
            </a:r>
            <a:r>
              <a:rPr lang="ru-RU" dirty="0" err="1"/>
              <a:t>тьюторства</a:t>
            </a:r>
            <a:r>
              <a:rPr lang="ru-RU" dirty="0"/>
              <a:t> формировалась параллельно культуре преподавания и обучения.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Возникновение </a:t>
            </a:r>
            <a:r>
              <a:rPr lang="ru-RU" dirty="0"/>
              <a:t>– ХI в. – взаимопомощь школяров средневековых университетов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Как </a:t>
            </a:r>
            <a:r>
              <a:rPr lang="ru-RU" dirty="0"/>
              <a:t>должность - в английских классических университетах – Оксфорде и Кембридже – ХIV в.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Требования </a:t>
            </a:r>
            <a:r>
              <a:rPr lang="ru-RU" dirty="0"/>
              <a:t>к </a:t>
            </a:r>
            <a:r>
              <a:rPr lang="ru-RU" dirty="0" err="1"/>
              <a:t>тьютору</a:t>
            </a:r>
            <a:r>
              <a:rPr lang="ru-RU" dirty="0"/>
              <a:t>: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- </a:t>
            </a:r>
            <a:r>
              <a:rPr lang="ru-RU" dirty="0"/>
              <a:t>способности к рефлексии и анализу своего опыта самообразования</a:t>
            </a:r>
            <a:r>
              <a:rPr lang="ru-RU" dirty="0" smtClean="0"/>
              <a:t>;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- изобретение способов его передачи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Конец ХVI в. – центральная фигура в университетском образовании. Главная функция – воспитание школяров.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9068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/>
              <a:t>Историко-педагогический аспект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/>
              <a:t>Эволюция </a:t>
            </a:r>
            <a:r>
              <a:rPr lang="ru-RU" dirty="0" err="1"/>
              <a:t>тьюторства</a:t>
            </a:r>
            <a:r>
              <a:rPr lang="ru-RU" dirty="0"/>
              <a:t> в российском образовательном пространстве XVIII – XIX вв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- гувернеры в частном образовании;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- </a:t>
            </a:r>
            <a:r>
              <a:rPr lang="ru-RU" dirty="0"/>
              <a:t>комнатные надзиратели при пансионах.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Конец </a:t>
            </a:r>
            <a:r>
              <a:rPr lang="ru-RU" dirty="0"/>
              <a:t>ХХ в.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Введение </a:t>
            </a:r>
            <a:r>
              <a:rPr lang="ru-RU" dirty="0" err="1"/>
              <a:t>тьюторской</a:t>
            </a:r>
            <a:r>
              <a:rPr lang="ru-RU" dirty="0"/>
              <a:t> позиции в школах (около 40) в рамках эксперимента во многих </a:t>
            </a:r>
            <a:r>
              <a:rPr lang="ru-RU" dirty="0" smtClean="0"/>
              <a:t>городах: Томске</a:t>
            </a:r>
            <a:r>
              <a:rPr lang="ru-RU" dirty="0"/>
              <a:t>, Красноярске, Москве, Санкт- Петербурге, Ижевске (Гуманитарный лицей) и других – под руководством </a:t>
            </a:r>
            <a:r>
              <a:rPr lang="ru-RU" dirty="0" err="1"/>
              <a:t>д.п.н</a:t>
            </a:r>
            <a:r>
              <a:rPr lang="ru-RU" dirty="0"/>
              <a:t>. Т. </a:t>
            </a:r>
            <a:r>
              <a:rPr lang="ru-RU" dirty="0" smtClean="0"/>
              <a:t>Ковалевой;</a:t>
            </a:r>
          </a:p>
          <a:p>
            <a:r>
              <a:rPr lang="ru-RU" dirty="0" smtClean="0"/>
              <a:t>- </a:t>
            </a:r>
            <a:r>
              <a:rPr lang="ru-RU" dirty="0"/>
              <a:t>Проведение традиционных ежегодных международных научно-практических конференций по проблемам </a:t>
            </a:r>
            <a:r>
              <a:rPr lang="ru-RU" dirty="0" err="1"/>
              <a:t>тьюторства</a:t>
            </a:r>
            <a:r>
              <a:rPr lang="ru-RU" dirty="0"/>
              <a:t> (Томск, с 1996; Москва, с 2002 г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- Поиск новых технологий работы </a:t>
            </a:r>
            <a:r>
              <a:rPr lang="ru-RU" dirty="0" err="1"/>
              <a:t>тьютора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192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sz="2400" b="1" dirty="0"/>
              <a:t>Политико-организационные условия </a:t>
            </a:r>
            <a:r>
              <a:rPr lang="ru-RU" sz="2400" dirty="0"/>
              <a:t>распространения </a:t>
            </a:r>
            <a:r>
              <a:rPr lang="ru-RU" sz="2400" dirty="0" err="1"/>
              <a:t>тьюторства</a:t>
            </a:r>
            <a:r>
              <a:rPr lang="ru-RU" sz="2400" dirty="0"/>
              <a:t> в современной российской </a:t>
            </a:r>
            <a:r>
              <a:rPr lang="ru-RU" sz="2400" dirty="0" smtClean="0"/>
              <a:t>школе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Поддержка в основополагающих документах отрасли </a:t>
            </a:r>
            <a:r>
              <a:rPr lang="ru-RU" dirty="0" err="1"/>
              <a:t>деятельностной</a:t>
            </a:r>
            <a:r>
              <a:rPr lang="ru-RU" dirty="0"/>
              <a:t> парадигмы образования и идей индивидуализации.</a:t>
            </a:r>
          </a:p>
          <a:p>
            <a:r>
              <a:rPr lang="ru-RU" dirty="0"/>
              <a:t>2. Реализация таких направлений модернизации российского образования как: выбор учащимися индивидуального учебного плана, внедрение моделей непрерывного профессионального образования, организация сетевого взаимодействия образовательных </a:t>
            </a:r>
            <a:r>
              <a:rPr lang="ru-RU" dirty="0" smtClean="0"/>
              <a:t>учреждений и др.</a:t>
            </a:r>
          </a:p>
          <a:p>
            <a:r>
              <a:rPr lang="ru-RU" dirty="0"/>
              <a:t>3. Принятие квалификационных характеристик должности «</a:t>
            </a:r>
            <a:r>
              <a:rPr lang="ru-RU" dirty="0" err="1"/>
              <a:t>тьютор</a:t>
            </a:r>
            <a:r>
              <a:rPr lang="ru-RU" dirty="0"/>
              <a:t>» (Единый квалификационный справочник </a:t>
            </a:r>
            <a:r>
              <a:rPr lang="ru-RU" dirty="0" smtClean="0"/>
              <a:t>утвержденный </a:t>
            </a:r>
            <a:r>
              <a:rPr lang="ru-RU" dirty="0"/>
              <a:t>приказом </a:t>
            </a:r>
            <a:r>
              <a:rPr lang="ru-RU" dirty="0" err="1"/>
              <a:t>Минзравсоцразвития</a:t>
            </a:r>
            <a:r>
              <a:rPr lang="ru-RU" dirty="0"/>
              <a:t> РФ от 14 августа 2009 г. № 593</a:t>
            </a:r>
            <a:r>
              <a:rPr lang="ru-RU" dirty="0" smtClean="0"/>
              <a:t>.)</a:t>
            </a:r>
          </a:p>
          <a:p>
            <a:r>
              <a:rPr lang="ru-RU" dirty="0"/>
              <a:t>4. Функционирование центров </a:t>
            </a:r>
            <a:r>
              <a:rPr lang="ru-RU" dirty="0" err="1"/>
              <a:t>тьюторства</a:t>
            </a:r>
            <a:r>
              <a:rPr lang="ru-RU" dirty="0"/>
              <a:t> при различных крупных образовательных структурах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11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Autofit/>
          </a:bodyPr>
          <a:lstStyle/>
          <a:p>
            <a:r>
              <a:rPr lang="ru-RU" sz="3000" dirty="0" smtClean="0"/>
              <a:t>Понятие индивидуализации образования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получение каждым человеком такого образования, которое соответствует именно его способностям, потребностям и возможностям. Цель индивидуализации образования – раскрытие и реализация сущности каждого конкретного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84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115616" y="188913"/>
            <a:ext cx="691276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</a:rPr>
              <a:t>ТРАДИЦИОННОЕ ОБРАЗОВАНИЕ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435600" y="3832225"/>
            <a:ext cx="309721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800"/>
              <a:t>тьюторское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/>
              <a:t>сопровождение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71550" y="3832225"/>
            <a:ext cx="22637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800"/>
              <a:t>индивидуа-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/>
              <a:t>лизация</a:t>
            </a:r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3419475" y="4221163"/>
            <a:ext cx="1800225" cy="287337"/>
            <a:chOff x="2154" y="2478"/>
            <a:chExt cx="1134" cy="181"/>
          </a:xfrm>
        </p:grpSpPr>
        <p:sp>
          <p:nvSpPr>
            <p:cNvPr id="6157" name="Line 7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0" name="Group 9"/>
          <p:cNvGrpSpPr>
            <a:grpSpLocks/>
          </p:cNvGrpSpPr>
          <p:nvPr/>
        </p:nvGrpSpPr>
        <p:grpSpPr bwMode="auto">
          <a:xfrm rot="7800000">
            <a:off x="1943894" y="2529682"/>
            <a:ext cx="1800225" cy="287337"/>
            <a:chOff x="2154" y="2478"/>
            <a:chExt cx="1134" cy="181"/>
          </a:xfrm>
        </p:grpSpPr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1" name="Group 12"/>
          <p:cNvGrpSpPr>
            <a:grpSpLocks/>
          </p:cNvGrpSpPr>
          <p:nvPr/>
        </p:nvGrpSpPr>
        <p:grpSpPr bwMode="auto">
          <a:xfrm rot="-7800000">
            <a:off x="4968081" y="2529682"/>
            <a:ext cx="1800225" cy="287338"/>
            <a:chOff x="2154" y="2478"/>
            <a:chExt cx="1134" cy="181"/>
          </a:xfrm>
        </p:grpSpPr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4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52" name="Picture 1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188" y="1412875"/>
            <a:ext cx="8208962" cy="4895850"/>
          </a:xfrm>
          <a:noFill/>
        </p:spPr>
      </p:pic>
    </p:spTree>
    <p:extLst>
      <p:ext uri="{BB962C8B-B14F-4D97-AF65-F5344CB8AC3E}">
        <p14:creationId xmlns:p14="http://schemas.microsoft.com/office/powerpoint/2010/main" xmlns="" val="19710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1326</TotalTime>
  <Words>2323</Words>
  <Application>Microsoft Office PowerPoint</Application>
  <PresentationFormat>Экран (4:3)</PresentationFormat>
  <Paragraphs>216</Paragraphs>
  <Slides>36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Главная</vt:lpstr>
      <vt:lpstr>Слайд 1</vt:lpstr>
      <vt:lpstr>Тьюторское сопровождение</vt:lpstr>
      <vt:lpstr>Понятие тьюторства</vt:lpstr>
      <vt:lpstr>назначение тьюторства</vt:lpstr>
      <vt:lpstr>Историко-педагогический аспект</vt:lpstr>
      <vt:lpstr>Историко-педагогический аспект </vt:lpstr>
      <vt:lpstr>Политико-организационные условия распространения тьюторства в современной российской школе</vt:lpstr>
      <vt:lpstr>Понятие индивидуализации образования</vt:lpstr>
      <vt:lpstr>Слайд 9</vt:lpstr>
      <vt:lpstr>Индивидуализация в образовании</vt:lpstr>
      <vt:lpstr>Кому и зачем нужна индивидуализация?</vt:lpstr>
      <vt:lpstr>Индивидуальный учебный план (ИУП)</vt:lpstr>
      <vt:lpstr>Индивидуальная образовательная программа</vt:lpstr>
      <vt:lpstr>Индивидуальный образовательный маршрут</vt:lpstr>
      <vt:lpstr>Индивидуальная образовательная траектория (ИОТ)</vt:lpstr>
      <vt:lpstr>Сравнительная характеристика образовательных позиций тьютора и учителя</vt:lpstr>
      <vt:lpstr>Должностные обязанности</vt:lpstr>
      <vt:lpstr>Полное тьюторское действие</vt:lpstr>
      <vt:lpstr>Логика тьюторского сопровождения</vt:lpstr>
      <vt:lpstr>Результат тьюторского сопровождения </vt:lpstr>
      <vt:lpstr>Нормативно-правовое оформление деятельности тьютора</vt:lpstr>
      <vt:lpstr>Нормативно-правовое оформление деятельности тьютора</vt:lpstr>
      <vt:lpstr>Основные этапы тьюторского сопровождения</vt:lpstr>
      <vt:lpstr>Технология тьюторского сопровождения</vt:lpstr>
      <vt:lpstr>Технология тьюторского сопровождения включает в себя несколько основных этапов:</vt:lpstr>
      <vt:lpstr>1. Определение познавательного интереса подростка.</vt:lpstr>
      <vt:lpstr>2. Формулирование образовательного вопроса.</vt:lpstr>
      <vt:lpstr>3. Постановка цели образовательной деятельности</vt:lpstr>
      <vt:lpstr>4. План-карта познавательного интереса.</vt:lpstr>
      <vt:lpstr>5. Реализация и обсуждение, анализ, корректировка плана образовательной деятельности</vt:lpstr>
      <vt:lpstr>7. Корректировка образовательной цели, определение временных перспектив.</vt:lpstr>
      <vt:lpstr>Формы тьюторского сопровождения:</vt:lpstr>
      <vt:lpstr>Технологии работы тьютора: </vt:lpstr>
      <vt:lpstr>Психолого-педагогические условия эффективной работы с ИУП (тьютор)</vt:lpstr>
      <vt:lpstr>Психолого-педагогические условия эффективной работы с ИУП (тьютор)</vt:lpstr>
      <vt:lpstr>Психолого-педагогические условия эффективной работы с ИУП (тьютор)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тьюторского сопровождения процесса реализации индивидуальных образовательных маршрутов обучающимися</dc:title>
  <dc:creator>Байкова</dc:creator>
  <cp:lastModifiedBy>Admin</cp:lastModifiedBy>
  <cp:revision>208</cp:revision>
  <cp:lastPrinted>2015-07-27T13:58:36Z</cp:lastPrinted>
  <dcterms:created xsi:type="dcterms:W3CDTF">2015-06-30T15:25:22Z</dcterms:created>
  <dcterms:modified xsi:type="dcterms:W3CDTF">2017-03-06T07:27:11Z</dcterms:modified>
</cp:coreProperties>
</file>