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5B4FFA-6454-49B6-B9BC-0952A6AA1BAC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6FEF43-B8D5-4CB4-86DD-9AA0B007AB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orkitv.tv/img/foto_profile/Mystique1986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18 из 2703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0070C0"/>
                </a:solidFill>
              </a:rPr>
              <a:t>КИСЛОТЫ</a:t>
            </a:r>
            <a:endParaRPr lang="ru-RU" sz="8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5000636"/>
            <a:ext cx="5419732" cy="13573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 			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 	МКОУ 	   		«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Среднеикорецкая СОШ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Лискинского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Бутузова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Т.Ю.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Эксперимент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2214554"/>
          <a:ext cx="8358244" cy="1285884"/>
        </p:xfrm>
        <a:graphic>
          <a:graphicData uri="http://schemas.openxmlformats.org/drawingml/2006/table">
            <a:tbl>
              <a:tblPr/>
              <a:tblGrid>
                <a:gridCol w="1625654"/>
                <a:gridCol w="2126432"/>
                <a:gridCol w="2362239"/>
                <a:gridCol w="2243919"/>
              </a:tblGrid>
              <a:tr h="7143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Индикатор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Метиловый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-- оранжевый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Фенолфталеин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Лакмус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Цвет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3" descr="Рисунок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71736" y="3714752"/>
            <a:ext cx="4084655" cy="2918746"/>
          </a:xfrm>
          <a:prstGeom prst="rect">
            <a:avLst/>
          </a:prstGeom>
        </p:spPr>
      </p:pic>
      <p:pic>
        <p:nvPicPr>
          <p:cNvPr id="20482" name="Picture 2" descr="http://pda.fedpress.ru/sites/fedpress/files/imagecache/rss_preview_240x210/ryabowall/news/sernay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00504"/>
            <a:ext cx="2112508" cy="2357454"/>
          </a:xfrm>
          <a:prstGeom prst="rect">
            <a:avLst/>
          </a:prstGeom>
          <a:noFill/>
        </p:spPr>
      </p:pic>
      <p:pic>
        <p:nvPicPr>
          <p:cNvPr id="20484" name="Picture 4" descr="http://uksus.com.ua/images/a/a/soljanaja-kislota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143380"/>
            <a:ext cx="2143139" cy="2143140"/>
          </a:xfrm>
          <a:prstGeom prst="rect">
            <a:avLst/>
          </a:prstGeom>
          <a:noFill/>
        </p:spPr>
      </p:pic>
      <p:pic>
        <p:nvPicPr>
          <p:cNvPr id="9" name="Picture 2" descr="http://im3-tub-ru.yandex.net/i?id=322219002-57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38" y="285750"/>
            <a:ext cx="1343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Первичное закрепление знаний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285860"/>
          <a:ext cx="6548461" cy="1628780"/>
        </p:xfrm>
        <a:graphic>
          <a:graphicData uri="http://schemas.openxmlformats.org/drawingml/2006/table">
            <a:tbl>
              <a:tblPr/>
              <a:tblGrid>
                <a:gridCol w="2259057"/>
                <a:gridCol w="2234848"/>
                <a:gridCol w="2054556"/>
              </a:tblGrid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Серная кислота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Сероводородная кислота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Азотная кислота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H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H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MgSO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K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SiO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H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K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S,  FeSO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KOH, N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H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CuSO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NaCl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3071810"/>
          <a:ext cx="6429420" cy="1428757"/>
        </p:xfrm>
        <a:graphic>
          <a:graphicData uri="http://schemas.openxmlformats.org/drawingml/2006/table">
            <a:tbl>
              <a:tblPr/>
              <a:tblGrid>
                <a:gridCol w="1834804"/>
                <a:gridCol w="2297308"/>
                <a:gridCol w="2297308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SiO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Cl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NH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Cu(OH)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MgSO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SiO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57356" y="4786323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HCl</a:t>
            </a:r>
            <a:r>
              <a:rPr lang="en-US" sz="2000" dirty="0"/>
              <a:t>, SO</a:t>
            </a:r>
            <a:r>
              <a:rPr lang="en-US" sz="2000" baseline="-25000" dirty="0"/>
              <a:t>3</a:t>
            </a:r>
            <a:r>
              <a:rPr lang="en-US" sz="2000" dirty="0"/>
              <a:t>, NaOH,CuCl</a:t>
            </a:r>
            <a:r>
              <a:rPr lang="en-US" sz="2000" baseline="-25000" dirty="0"/>
              <a:t>2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HNO</a:t>
            </a:r>
            <a:r>
              <a:rPr lang="en-US" sz="2000" baseline="-25000" dirty="0"/>
              <a:t>3</a:t>
            </a:r>
            <a:r>
              <a:rPr lang="en-US" sz="2000" dirty="0"/>
              <a:t>, H</a:t>
            </a:r>
            <a:r>
              <a:rPr lang="en-US" sz="2000" baseline="-25000" dirty="0"/>
              <a:t>2</a:t>
            </a:r>
            <a:r>
              <a:rPr lang="en-US" sz="2000" dirty="0"/>
              <a:t>S, </a:t>
            </a:r>
            <a:r>
              <a:rPr lang="en-US" sz="2000" dirty="0" err="1"/>
              <a:t>HCl</a:t>
            </a:r>
            <a:r>
              <a:rPr lang="en-US" sz="2000" dirty="0"/>
              <a:t>, H</a:t>
            </a:r>
            <a:r>
              <a:rPr lang="en-US" sz="2000" baseline="-25000" dirty="0"/>
              <a:t>3</a:t>
            </a:r>
            <a:r>
              <a:rPr lang="en-US" sz="2000" dirty="0"/>
              <a:t>PO</a:t>
            </a:r>
            <a:r>
              <a:rPr lang="en-US" sz="2000" baseline="-25000" dirty="0"/>
              <a:t>4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K</a:t>
            </a:r>
            <a:r>
              <a:rPr lang="en-US" sz="2000" baseline="-25000" dirty="0"/>
              <a:t>2</a:t>
            </a:r>
            <a:r>
              <a:rPr lang="en-US" sz="2000" dirty="0"/>
              <a:t>O,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, H</a:t>
            </a:r>
            <a:r>
              <a:rPr lang="en-US" sz="2000" baseline="-25000" dirty="0"/>
              <a:t>2</a:t>
            </a:r>
            <a:r>
              <a:rPr lang="en-US" sz="2000" dirty="0"/>
              <a:t>S, KOH</a:t>
            </a:r>
            <a:br>
              <a:rPr lang="en-US" sz="2000" dirty="0"/>
            </a:br>
            <a:r>
              <a:rPr lang="en-US" sz="2000" dirty="0"/>
              <a:t>AgNO</a:t>
            </a:r>
            <a:r>
              <a:rPr lang="en-US" sz="2000" baseline="-25000" dirty="0"/>
              <a:t>3</a:t>
            </a:r>
            <a:r>
              <a:rPr lang="en-US" sz="2000" dirty="0"/>
              <a:t>, CO</a:t>
            </a:r>
            <a:r>
              <a:rPr lang="en-US" sz="2000" baseline="-25000" dirty="0"/>
              <a:t>2</a:t>
            </a:r>
            <a:r>
              <a:rPr lang="en-US" sz="2000" dirty="0"/>
              <a:t>, CuSO</a:t>
            </a:r>
            <a:r>
              <a:rPr lang="en-US" sz="2000" baseline="-25000" dirty="0"/>
              <a:t>4</a:t>
            </a:r>
            <a:r>
              <a:rPr lang="en-US" sz="2000" dirty="0"/>
              <a:t>, </a:t>
            </a:r>
            <a:r>
              <a:rPr lang="en-US" sz="2000" dirty="0" err="1"/>
              <a:t>HCl</a:t>
            </a:r>
            <a:endParaRPr lang="ru-RU" sz="2000" dirty="0"/>
          </a:p>
        </p:txBody>
      </p:sp>
      <p:pic>
        <p:nvPicPr>
          <p:cNvPr id="9" name="Picture 2" descr="http://im3-tub-ru.yandex.net/i?id=322219002-5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357298"/>
            <a:ext cx="1343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3000372"/>
            <a:ext cx="6562740" cy="3079753"/>
          </a:xfrm>
        </p:spPr>
        <p:txBody>
          <a:bodyPr/>
          <a:lstStyle/>
          <a:p>
            <a:endParaRPr lang="ru-RU"/>
          </a:p>
        </p:txBody>
      </p:sp>
      <p:pic>
        <p:nvPicPr>
          <p:cNvPr id="22532" name="Picture 4" descr="http://900igr.net/datas/matematika/Umnozhenie-tselykh-chisel/0022-022-Refleks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777318" cy="2803532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§ 20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1, 3, 5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Таблица 5 стр.128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5602" name="Picture 2" descr="http://murmashimoyklas.ucoz.ru/kartinki/1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90278"/>
            <a:ext cx="3681561" cy="3681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akya.ru/nuda/rastvori-raschet-procentnoj-koncentracii-rastvora/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85728"/>
            <a:ext cx="2873422" cy="21550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28736"/>
            <a:ext cx="7977214" cy="464705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1)сформировать представления учащихся о кислотах как классе неорганических соединений,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Дать представление о строении кислот, их классификации,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3) Раскрыть связь между химическими знаниями и повседневной жизнью человека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85728"/>
            <a:ext cx="4691066" cy="10715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урока: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1. Организационный этап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2. Актуализация знаний по изученными темам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3. Мотивация учебной деятельности учащихся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4.Постановка учебной задачи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5. Открытие новых знаний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6.Эксперимент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7. Первичное закрепление знаний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8. Рефлексия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9. Домашнее задание</a:t>
            </a:r>
          </a:p>
          <a:p>
            <a:pPr marL="514350" indent="-514350"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Актуализация знаний: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705880" cy="40084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dirty="0" smtClean="0"/>
              <a:t>Из предложенного перечня веществ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/>
              <a:t>выпишите оксиды и основания 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/>
              <a:t>и дайте им названия: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Na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, </a:t>
            </a:r>
            <a:r>
              <a:rPr lang="en-US" dirty="0" err="1" smtClean="0"/>
              <a:t>HCl</a:t>
            </a:r>
            <a:r>
              <a:rPr lang="ru-RU" dirty="0" smtClean="0"/>
              <a:t>, </a:t>
            </a:r>
            <a:r>
              <a:rPr lang="en-US" dirty="0" smtClean="0"/>
              <a:t>K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, </a:t>
            </a:r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n-US" dirty="0" smtClean="0"/>
              <a:t>, Cu(OH)</a:t>
            </a:r>
            <a:r>
              <a:rPr lang="en-US" baseline="-25000" dirty="0" smtClean="0"/>
              <a:t>2</a:t>
            </a:r>
            <a:r>
              <a:rPr lang="en-US" dirty="0" smtClean="0"/>
              <a:t>,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CaO</a:t>
            </a:r>
            <a:r>
              <a:rPr lang="en-US" dirty="0" smtClean="0"/>
              <a:t>, Fe(OH)</a:t>
            </a:r>
            <a:r>
              <a:rPr lang="en-US" baseline="-25000" dirty="0" smtClean="0"/>
              <a:t>2</a:t>
            </a:r>
            <a:r>
              <a:rPr lang="en-US" dirty="0" smtClean="0"/>
              <a:t>, Al(OH)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NaOH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en-US" dirty="0" err="1" smtClean="0"/>
              <a:t>CuO</a:t>
            </a:r>
            <a:r>
              <a:rPr lang="en-US" dirty="0" smtClean="0"/>
              <a:t>, Mg(OH)</a:t>
            </a:r>
            <a:r>
              <a:rPr lang="en-US" baseline="-25000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Мотивация учебной деятельности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4" name="AutoShape 4" descr="https://www.firestock.ru/wp-content/uploads/2015/02/Dollarphotoclub_5127050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5" name="Picture 5" descr="C:\Documents and Settings\Admin\Рабочий стол\лим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14488"/>
            <a:ext cx="3171805" cy="2516713"/>
          </a:xfrm>
          <a:prstGeom prst="rect">
            <a:avLst/>
          </a:prstGeom>
          <a:noFill/>
        </p:spPr>
      </p:pic>
      <p:pic>
        <p:nvPicPr>
          <p:cNvPr id="15367" name="Picture 7" descr="http://medvoice.ru/wp-content/uploads/2016/02/ctolovyy-uksu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714488"/>
            <a:ext cx="3429024" cy="2490844"/>
          </a:xfrm>
          <a:prstGeom prst="rect">
            <a:avLst/>
          </a:prstGeom>
          <a:noFill/>
        </p:spPr>
      </p:pic>
      <p:sp>
        <p:nvSpPr>
          <p:cNvPr id="15369" name="AutoShape 9" descr="https://im1-tub-ru.yandex.net/i?id=e2af8b9e7a98bf97cd4863b5eb5209f2&amp;n=33&amp;h=215&amp;w=2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1" name="AutoShape 11" descr="https://im1-tub-ru.yandex.net/i?id=e2af8b9e7a98bf97cd4863b5eb5209f2&amp;n=33&amp;h=215&amp;w=2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2" name="Picture 12" descr="C:\Documents and Settings\Admin\Рабочий стол\щавел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119554"/>
            <a:ext cx="2571768" cy="2452718"/>
          </a:xfrm>
          <a:prstGeom prst="rect">
            <a:avLst/>
          </a:prstGeom>
          <a:noFill/>
        </p:spPr>
      </p:pic>
      <p:pic>
        <p:nvPicPr>
          <p:cNvPr id="11" name="Picture 2" descr="http://im3-tub-ru.yandex.net/i?id=322219002-57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142852"/>
            <a:ext cx="1343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3-tub-ru.yandex.net/i?id=322219002-5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343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Постановка учебной задачи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Даны формулы кислот: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3600" b="1" dirty="0" err="1" smtClean="0"/>
              <a:t>HCl</a:t>
            </a:r>
            <a:r>
              <a:rPr lang="ru-RU" sz="3600" b="1" dirty="0" smtClean="0"/>
              <a:t>, </a:t>
            </a:r>
            <a:r>
              <a:rPr lang="en-US" sz="3600" b="1" dirty="0" smtClean="0"/>
              <a:t>HNO</a:t>
            </a:r>
            <a:r>
              <a:rPr lang="ru-RU" sz="3600" b="1" baseline="-25000" dirty="0" smtClean="0"/>
              <a:t>3</a:t>
            </a:r>
            <a:r>
              <a:rPr lang="ru-RU" sz="3600" b="1" dirty="0" smtClean="0"/>
              <a:t>, </a:t>
            </a:r>
            <a:r>
              <a:rPr lang="en-US" sz="3600" b="1" dirty="0" err="1" smtClean="0"/>
              <a:t>HBr</a:t>
            </a:r>
            <a:r>
              <a:rPr lang="ru-RU" sz="3600" b="1" dirty="0" smtClean="0"/>
              <a:t>, </a:t>
            </a:r>
            <a:r>
              <a:rPr lang="en-US" sz="3600" b="1" dirty="0" smtClean="0"/>
              <a:t>H</a:t>
            </a:r>
            <a:r>
              <a:rPr lang="ru-RU" sz="3600" b="1" baseline="-25000" dirty="0" smtClean="0"/>
              <a:t>2</a:t>
            </a:r>
            <a:r>
              <a:rPr lang="en-US" sz="3600" b="1" dirty="0" smtClean="0"/>
              <a:t>SO</a:t>
            </a:r>
            <a:r>
              <a:rPr lang="ru-RU" sz="3600" b="1" baseline="-25000" dirty="0" smtClean="0"/>
              <a:t>4</a:t>
            </a:r>
            <a:r>
              <a:rPr lang="ru-RU" sz="3600" b="1" dirty="0" smtClean="0"/>
              <a:t>, </a:t>
            </a:r>
            <a:r>
              <a:rPr lang="en-US" sz="3600" b="1" dirty="0" smtClean="0"/>
              <a:t>H</a:t>
            </a:r>
            <a:r>
              <a:rPr lang="ru-RU" sz="3600" b="1" baseline="-25000" dirty="0" smtClean="0"/>
              <a:t>3</a:t>
            </a:r>
            <a:r>
              <a:rPr lang="en-US" sz="3600" b="1" dirty="0" smtClean="0"/>
              <a:t>PO</a:t>
            </a:r>
            <a:r>
              <a:rPr lang="ru-RU" sz="3600" b="1" baseline="-25000" dirty="0" smtClean="0"/>
              <a:t>4</a:t>
            </a:r>
            <a:endParaRPr lang="ru-RU" sz="36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Анализируйте состав предложенных</a:t>
            </a:r>
          </a:p>
          <a:p>
            <a:pPr>
              <a:buNone/>
            </a:pPr>
            <a:r>
              <a:rPr lang="ru-RU" dirty="0" smtClean="0"/>
              <a:t>веществ, выделите общие признаки,</a:t>
            </a:r>
          </a:p>
          <a:p>
            <a:pPr>
              <a:buNone/>
            </a:pPr>
            <a:r>
              <a:rPr lang="ru-RU" dirty="0" smtClean="0"/>
              <a:t>разделите их на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Открытие новых знаний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Классификация кислот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1) по числу атомов водорода (</a:t>
            </a:r>
            <a:r>
              <a:rPr lang="ru-RU" sz="2000" dirty="0" err="1" smtClean="0">
                <a:solidFill>
                  <a:srgbClr val="00B0F0"/>
                </a:solidFill>
              </a:rPr>
              <a:t>основность</a:t>
            </a:r>
            <a:r>
              <a:rPr lang="ru-RU" sz="2000" dirty="0" smtClean="0">
                <a:solidFill>
                  <a:srgbClr val="00B0F0"/>
                </a:solidFill>
              </a:rPr>
              <a:t>)</a:t>
            </a:r>
          </a:p>
          <a:p>
            <a:pPr>
              <a:buNone/>
            </a:pPr>
            <a:r>
              <a:rPr lang="ru-RU" sz="1800" dirty="0" smtClean="0"/>
              <a:t>                      </a:t>
            </a:r>
          </a:p>
          <a:p>
            <a:pPr>
              <a:buNone/>
            </a:pPr>
            <a:r>
              <a:rPr lang="ru-RU" sz="1800" dirty="0" smtClean="0"/>
              <a:t>                    </a:t>
            </a:r>
            <a:r>
              <a:rPr lang="ru-RU" sz="1800" dirty="0" smtClean="0">
                <a:solidFill>
                  <a:schemeClr val="tx1"/>
                </a:solidFill>
              </a:rPr>
              <a:t>Одноосновные	   двухосновные        </a:t>
            </a:r>
            <a:r>
              <a:rPr lang="ru-RU" sz="1800" dirty="0" err="1" smtClean="0">
                <a:solidFill>
                  <a:schemeClr val="tx1"/>
                </a:solidFill>
              </a:rPr>
              <a:t>трехосновные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		        ( </a:t>
            </a:r>
            <a:r>
              <a:rPr lang="en-US" sz="1800" dirty="0" err="1" smtClean="0">
                <a:solidFill>
                  <a:schemeClr val="tx1"/>
                </a:solidFill>
              </a:rPr>
              <a:t>HCl</a:t>
            </a:r>
            <a:r>
              <a:rPr lang="ru-RU" sz="1800" dirty="0" smtClean="0">
                <a:solidFill>
                  <a:schemeClr val="tx1"/>
                </a:solidFill>
              </a:rPr>
              <a:t>,</a:t>
            </a:r>
            <a:r>
              <a:rPr lang="en-US" sz="1800" dirty="0" smtClean="0">
                <a:solidFill>
                  <a:schemeClr val="tx1"/>
                </a:solidFill>
              </a:rPr>
              <a:t>HNO</a:t>
            </a:r>
            <a:r>
              <a:rPr lang="en-US" sz="1800" baseline="-25000" dirty="0" smtClean="0">
                <a:solidFill>
                  <a:schemeClr val="tx1"/>
                </a:solidFill>
              </a:rPr>
              <a:t>3</a:t>
            </a:r>
            <a:r>
              <a:rPr lang="ru-RU" sz="1800" dirty="0" smtClean="0">
                <a:solidFill>
                  <a:schemeClr val="tx1"/>
                </a:solidFill>
              </a:rPr>
              <a:t>)                  ( </a:t>
            </a:r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SO</a:t>
            </a:r>
            <a:r>
              <a:rPr lang="en-US" sz="1800" baseline="-25000" dirty="0" smtClean="0">
                <a:solidFill>
                  <a:schemeClr val="tx1"/>
                </a:solidFill>
              </a:rPr>
              <a:t>4</a:t>
            </a:r>
            <a:r>
              <a:rPr lang="ru-RU" sz="1800" baseline="-250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  <a:r>
              <a:rPr lang="ru-RU" sz="1800" baseline="-25000" dirty="0" smtClean="0">
                <a:solidFill>
                  <a:schemeClr val="tx1"/>
                </a:solidFill>
              </a:rPr>
              <a:t>     </a:t>
            </a:r>
            <a:r>
              <a:rPr lang="ru-RU" sz="1800" dirty="0" smtClean="0">
                <a:solidFill>
                  <a:schemeClr val="tx1"/>
                </a:solidFill>
              </a:rPr>
              <a:t>         ( </a:t>
            </a:r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3</a:t>
            </a:r>
            <a:r>
              <a:rPr lang="en-US" sz="1800" dirty="0" smtClean="0">
                <a:solidFill>
                  <a:schemeClr val="tx1"/>
                </a:solidFill>
              </a:rPr>
              <a:t>PO</a:t>
            </a:r>
            <a:r>
              <a:rPr lang="en-US" sz="1800" baseline="-25000" dirty="0" smtClean="0">
                <a:solidFill>
                  <a:schemeClr val="tx1"/>
                </a:solidFill>
              </a:rPr>
              <a:t>4</a:t>
            </a:r>
            <a:r>
              <a:rPr lang="ru-RU" sz="1800" dirty="0" smtClean="0">
                <a:solidFill>
                  <a:schemeClr val="tx1"/>
                </a:solidFill>
              </a:rPr>
              <a:t> )</a:t>
            </a:r>
            <a:r>
              <a:rPr lang="ru-RU" sz="1800" baseline="-25000" dirty="0" smtClean="0">
                <a:solidFill>
                  <a:schemeClr val="tx1"/>
                </a:solidFill>
              </a:rPr>
              <a:t> </a:t>
            </a:r>
          </a:p>
          <a:p>
            <a:pPr lvl="0">
              <a:buNone/>
            </a:pPr>
            <a:endParaRPr lang="ru-RU" sz="1800" baseline="-25000" dirty="0" smtClean="0"/>
          </a:p>
          <a:p>
            <a:pPr>
              <a:buNone/>
            </a:pPr>
            <a:r>
              <a:rPr lang="ru-RU" sz="1800" baseline="-25000" dirty="0" smtClean="0">
                <a:solidFill>
                  <a:srgbClr val="00B0F0"/>
                </a:solidFill>
              </a:rPr>
              <a:t> </a:t>
            </a:r>
            <a:r>
              <a:rPr lang="ru-RU" sz="1800" dirty="0" smtClean="0">
                <a:solidFill>
                  <a:srgbClr val="00B0F0"/>
                </a:solidFill>
              </a:rPr>
              <a:t>                           2) по содержанию кислорода в кислотном остатке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Кислородсодержащие             </a:t>
            </a:r>
            <a:r>
              <a:rPr lang="ru-RU" sz="1800" dirty="0" err="1" smtClean="0">
                <a:solidFill>
                  <a:schemeClr val="tx1"/>
                </a:solidFill>
              </a:rPr>
              <a:t>бескислородные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(</a:t>
            </a:r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3</a:t>
            </a:r>
            <a:r>
              <a:rPr lang="en-US" sz="1800" dirty="0" smtClean="0">
                <a:solidFill>
                  <a:schemeClr val="tx1"/>
                </a:solidFill>
              </a:rPr>
              <a:t>PO</a:t>
            </a:r>
            <a:r>
              <a:rPr lang="en-US" sz="1800" baseline="-25000" dirty="0" smtClean="0">
                <a:solidFill>
                  <a:schemeClr val="tx1"/>
                </a:solidFill>
              </a:rPr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, 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SO</a:t>
            </a:r>
            <a:r>
              <a:rPr lang="en-US" sz="1800" baseline="-25000" dirty="0" smtClean="0">
                <a:solidFill>
                  <a:schemeClr val="tx1"/>
                </a:solidFill>
              </a:rPr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,  HNO</a:t>
            </a:r>
            <a:r>
              <a:rPr lang="en-US" sz="1800" baseline="-25000" dirty="0" smtClean="0">
                <a:solidFill>
                  <a:schemeClr val="tx1"/>
                </a:solidFill>
              </a:rPr>
              <a:t>3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  <a:r>
              <a:rPr lang="en-US" sz="1800" baseline="-25000" dirty="0" smtClean="0">
                <a:solidFill>
                  <a:schemeClr val="tx1"/>
                </a:solidFill>
              </a:rPr>
              <a:t> </a:t>
            </a:r>
            <a:r>
              <a:rPr lang="ru-RU" sz="1800" baseline="-25000" dirty="0" smtClean="0">
                <a:solidFill>
                  <a:schemeClr val="tx1"/>
                </a:solidFill>
              </a:rPr>
              <a:t>                    </a:t>
            </a:r>
            <a:r>
              <a:rPr lang="ru-RU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S,  </a:t>
            </a:r>
            <a:r>
              <a:rPr lang="en-US" sz="1800" dirty="0" err="1" smtClean="0">
                <a:solidFill>
                  <a:schemeClr val="tx1"/>
                </a:solidFill>
              </a:rPr>
              <a:t>HCl</a:t>
            </a:r>
            <a:r>
              <a:rPr lang="en-US" sz="1800" dirty="0" smtClean="0">
                <a:solidFill>
                  <a:schemeClr val="tx1"/>
                </a:solidFill>
              </a:rPr>
              <a:t>,  HF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F0"/>
                </a:solidFill>
              </a:rPr>
              <a:t>                            3) По растворимости</a:t>
            </a:r>
          </a:p>
          <a:p>
            <a:pPr>
              <a:buNone/>
            </a:pPr>
            <a:endParaRPr lang="ru-RU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Растворимые          нерастворимые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(</a:t>
            </a:r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SO</a:t>
            </a:r>
            <a:r>
              <a:rPr lang="en-US" sz="1800" baseline="-25000" dirty="0" smtClean="0">
                <a:solidFill>
                  <a:schemeClr val="tx1"/>
                </a:solidFill>
              </a:rPr>
              <a:t>4</a:t>
            </a:r>
            <a:r>
              <a:rPr lang="ru-RU" sz="1800" dirty="0" smtClean="0">
                <a:solidFill>
                  <a:schemeClr val="tx1"/>
                </a:solidFill>
              </a:rPr>
              <a:t> ,</a:t>
            </a:r>
            <a:r>
              <a:rPr lang="en-US" sz="1800" dirty="0" err="1" smtClean="0">
                <a:solidFill>
                  <a:schemeClr val="tx1"/>
                </a:solidFill>
              </a:rPr>
              <a:t>HCl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)               (</a:t>
            </a:r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SiO</a:t>
            </a:r>
            <a:r>
              <a:rPr lang="en-US" sz="1800" baseline="-25000" dirty="0" smtClean="0">
                <a:solidFill>
                  <a:schemeClr val="tx1"/>
                </a:solidFill>
              </a:rPr>
              <a:t>3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  <a:endParaRPr lang="ru-RU" sz="1800" baseline="-25000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215074" y="242886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3000364" y="242886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501356" y="2643182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3428992" y="407194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72198" y="407194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285984" y="5357826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786182" y="535782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определить общий заряд кислотного остатка?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70588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    </a:t>
            </a:r>
            <a:r>
              <a:rPr lang="en-US" sz="6600" dirty="0" smtClean="0"/>
              <a:t>HNO</a:t>
            </a:r>
            <a:r>
              <a:rPr lang="en-US" sz="6600" baseline="-25000" dirty="0" smtClean="0"/>
              <a:t>3</a:t>
            </a:r>
            <a:r>
              <a:rPr lang="ru-RU" sz="6600" baseline="-25000" dirty="0" smtClean="0"/>
              <a:t> </a:t>
            </a:r>
            <a:r>
              <a:rPr lang="ru-RU" sz="7200" baseline="-25000" dirty="0" smtClean="0"/>
              <a:t>   </a:t>
            </a:r>
            <a:r>
              <a:rPr lang="ru-RU" sz="7200" dirty="0" smtClean="0"/>
              <a:t>  </a:t>
            </a:r>
            <a:r>
              <a:rPr lang="en-US" sz="6600" dirty="0" smtClean="0"/>
              <a:t>H</a:t>
            </a:r>
            <a:r>
              <a:rPr lang="en-US" sz="6600" baseline="-25000" dirty="0" smtClean="0"/>
              <a:t>2</a:t>
            </a:r>
            <a:r>
              <a:rPr lang="en-US" sz="6600" dirty="0" smtClean="0"/>
              <a:t>SO</a:t>
            </a:r>
            <a:r>
              <a:rPr lang="en-US" sz="6600" baseline="-25000" dirty="0" smtClean="0"/>
              <a:t>4</a:t>
            </a:r>
            <a:r>
              <a:rPr lang="ru-RU" sz="6600" baseline="-25000" dirty="0" smtClean="0"/>
              <a:t> </a:t>
            </a:r>
            <a:r>
              <a:rPr lang="ru-RU" sz="7100" baseline="-25000" dirty="0" smtClean="0"/>
              <a:t> </a:t>
            </a:r>
            <a:endParaRPr lang="ru-RU" sz="7100" dirty="0" smtClean="0"/>
          </a:p>
          <a:p>
            <a:pPr>
              <a:buNone/>
            </a:pPr>
            <a:r>
              <a:rPr lang="ru-RU" sz="7800" dirty="0" smtClean="0"/>
              <a:t>         </a:t>
            </a:r>
            <a:r>
              <a:rPr lang="en-US" sz="6600" dirty="0" smtClean="0"/>
              <a:t>H</a:t>
            </a:r>
            <a:r>
              <a:rPr lang="en-US" sz="6600" baseline="-25000" dirty="0" smtClean="0"/>
              <a:t>3</a:t>
            </a:r>
            <a:r>
              <a:rPr lang="en-US" sz="6600" dirty="0" smtClean="0"/>
              <a:t>PO</a:t>
            </a:r>
            <a:r>
              <a:rPr lang="en-US" sz="6600" baseline="-25000" dirty="0" smtClean="0"/>
              <a:t>4</a:t>
            </a:r>
            <a:endParaRPr lang="ru-RU" sz="6600" baseline="-25000" dirty="0" smtClean="0"/>
          </a:p>
          <a:p>
            <a:pPr>
              <a:buNone/>
            </a:pPr>
            <a:r>
              <a:rPr lang="ru-RU" sz="6600" baseline="-25000" dirty="0" smtClean="0"/>
              <a:t>Степень окисления кислотного остатка = </a:t>
            </a:r>
            <a:r>
              <a:rPr lang="ru-RU" sz="6600" baseline="-25000" dirty="0" err="1" smtClean="0"/>
              <a:t>основности</a:t>
            </a:r>
            <a:r>
              <a:rPr lang="ru-RU" sz="6600" baseline="-25000" dirty="0" smtClean="0"/>
              <a:t> кислоты</a:t>
            </a:r>
            <a:endParaRPr lang="en-US" sz="6600" baseline="-25000" dirty="0" smtClean="0"/>
          </a:p>
          <a:p>
            <a:pPr>
              <a:buNone/>
            </a:pPr>
            <a:endParaRPr lang="ru-RU" sz="6600" baseline="-250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185736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1-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1857364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2 -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72066" y="3357562"/>
            <a:ext cx="85725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00562" y="214290"/>
            <a:ext cx="421484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ЕСЛИ КИСЛОТА ПОПАЛА НА КОЖУ.</a:t>
            </a:r>
          </a:p>
          <a:p>
            <a:r>
              <a:rPr lang="ru-RU" sz="2200" dirty="0" smtClean="0">
                <a:solidFill>
                  <a:srgbClr val="0070C0"/>
                </a:solidFill>
              </a:rPr>
              <a:t>Пораженный участок кожи промывают сильно скользящей струей холодной воды в течение 10 – 15 мин. После промывки на обожженное место накладывают пропитанную водным 2%-м раствором питьевой соды марлевую повязку или ватный тампон. Через 10 мин. повязку снимают, кожу обмывают, осторожно удаляют влагу фильтровальной бумагой или мягкой тканью и смазывают глицерином для уменьшения болевых ощущений</a:t>
            </a:r>
            <a:endParaRPr lang="ru-RU" sz="2200" dirty="0">
              <a:solidFill>
                <a:srgbClr val="0070C0"/>
              </a:solidFill>
            </a:endParaRPr>
          </a:p>
        </p:txBody>
      </p:sp>
      <p:pic>
        <p:nvPicPr>
          <p:cNvPr id="24578" name="Picture 2" descr="http://bezvrediteley.ru/wp-content/uploads/2015/09/demedicina.com_.wp-content.uploads.19602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413864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</TotalTime>
  <Words>318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КИСЛОТЫ</vt:lpstr>
      <vt:lpstr> 1)сформировать представления учащихся о кислотах как классе неорганических соединений,  2) Дать представление о строении кислот, их классификации,  3) Раскрыть связь между химическими знаниями и повседневной жизнью человека</vt:lpstr>
      <vt:lpstr>План урока:</vt:lpstr>
      <vt:lpstr>Актуализация знаний:</vt:lpstr>
      <vt:lpstr> Мотивация учебной деятельности учащихся </vt:lpstr>
      <vt:lpstr>Постановка учебной задачи</vt:lpstr>
      <vt:lpstr>Открытие новых знаний</vt:lpstr>
      <vt:lpstr>Как определить общий заряд кислотного остатка?</vt:lpstr>
      <vt:lpstr>Слайд 9</vt:lpstr>
      <vt:lpstr>Эксперимент</vt:lpstr>
      <vt:lpstr>Первичное закрепление знаний</vt:lpstr>
      <vt:lpstr>Рефлексия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</dc:title>
  <dc:creator>Admin</dc:creator>
  <cp:lastModifiedBy>Черных О П</cp:lastModifiedBy>
  <cp:revision>17</cp:revision>
  <dcterms:created xsi:type="dcterms:W3CDTF">2016-06-08T12:28:02Z</dcterms:created>
  <dcterms:modified xsi:type="dcterms:W3CDTF">2016-06-09T06:08:50Z</dcterms:modified>
</cp:coreProperties>
</file>