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85" r:id="rId8"/>
    <p:sldId id="263" r:id="rId9"/>
    <p:sldId id="266" r:id="rId10"/>
    <p:sldId id="286" r:id="rId11"/>
    <p:sldId id="271" r:id="rId12"/>
    <p:sldId id="267" r:id="rId13"/>
    <p:sldId id="265" r:id="rId14"/>
    <p:sldId id="289" r:id="rId15"/>
    <p:sldId id="290" r:id="rId16"/>
    <p:sldId id="269" r:id="rId17"/>
    <p:sldId id="268" r:id="rId18"/>
    <p:sldId id="273" r:id="rId19"/>
    <p:sldId id="274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33041D-60BD-4A86-8958-464E858E31C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A1AD9-B719-41C6-BB59-EED0BFB5650F}" type="slidenum">
              <a:rPr lang="ru-RU"/>
              <a:pPr/>
              <a:t>13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A1AD9-B719-41C6-BB59-EED0BFB5650F}" type="slidenum">
              <a:rPr lang="ru-RU"/>
              <a:pPr/>
              <a:t>15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4EB7C-2988-472B-ADDC-51BDAB3D9060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89D1-9852-4E1E-9FE7-757E19953C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B7D17-2BB8-4C43-9E81-070D14B76E6A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17A3A-6B5B-4CDE-9E50-21503B6167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441D5D-B46C-477B-BCE3-66AACD782D00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5790F-34DC-4B99-945A-0F3E3323CB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8FBCE-E296-4F94-B9E5-579228240358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4F4EA-BD6F-41C9-A598-CF6AB3A3DD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5D252-6865-4E9A-A1E4-B9513774E114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4AC7-A8FD-4A69-AD35-9F769625D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31DA5-AC75-48E9-96BA-BB047140ACF4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CF925-AF18-4C3B-967C-2035F0A367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9B1E-3E78-4F94-AAE1-16D62FCA5A21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A48B8-6F63-40FD-9B75-9A4712EF1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5A6F5-7BB2-40B0-92FD-AC033DBC811F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6A160-FFE3-49A9-8BC5-BCD5FC56E6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0AD1E-38D4-41B0-B1E6-3547998BB397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F97AA-5EBB-4D22-8EDE-3D5F41F167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793E4-BF1D-4DB4-A27F-87E96CE8B283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411B1-ED84-4B44-9261-7355402DAB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E7BB2-E5A9-4C9A-A43B-1293C334749C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76B55-6A03-4CE5-8994-E67374343B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640C574-A5C3-41D4-9E7E-B5A580ABECAB}" type="datetime1">
              <a:rPr lang="ru-RU"/>
              <a:pPr/>
              <a:t>09.11.2015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25766-4AAC-4274-99B1-F1EF150FD3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46.radikal.ru/i113/1010/e1/8a91cf84e0d9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9;&#1088;&#1086;&#1082;%20&#1085;&#1077;&#1084;&#1077;&#1094;&#1082;&#1086;&#1075;&#1086;%20&#1103;&#1079;&#1099;&#1082;&#1072;%20&#1074;%207%20&#1082;&#1083;&#1072;&#1089;&#1089;&#1077;\&#1047;&#1074;&#1091;&#1082;&#1080;%20&#1075;&#1086;&#1088;&#1086;&#1076;&#1072;%20-%20&#1096;&#1091;&#1084;%20&#1087;&#1088;&#1086;&#1073;&#1082;&#1080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0.liveinternet.ru/images/attach/c/0/42/164/42164948_image_413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ic.academic.ru/pictures/wiki/files/72/Hydrogen_bicycl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you-are-modeler.narod.ru/ru/land/railtranspor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47B-F25E-4338-A30A-462E2145D666}" type="datetime1">
              <a:rPr lang="ru-RU"/>
              <a:pPr/>
              <a:t>10.11.2015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428605"/>
            <a:ext cx="8786874" cy="1928826"/>
          </a:xfrm>
        </p:spPr>
        <p:txBody>
          <a:bodyPr/>
          <a:lstStyle/>
          <a:p>
            <a:r>
              <a:rPr lang="en-US" sz="4800" b="1" i="1" dirty="0" smtClean="0">
                <a:solidFill>
                  <a:srgbClr val="003366"/>
                </a:solidFill>
              </a:rPr>
              <a:t>Das </a:t>
            </a:r>
            <a:r>
              <a:rPr lang="en-US" sz="4800" b="1" i="1" dirty="0" err="1" smtClean="0">
                <a:solidFill>
                  <a:srgbClr val="003366"/>
                </a:solidFill>
              </a:rPr>
              <a:t>Leben</a:t>
            </a:r>
            <a:r>
              <a:rPr lang="en-US" sz="4800" b="1" i="1" dirty="0" smtClean="0">
                <a:solidFill>
                  <a:srgbClr val="003366"/>
                </a:solidFill>
              </a:rPr>
              <a:t> in </a:t>
            </a:r>
            <a:r>
              <a:rPr lang="en-US" sz="4800" b="1" i="1" dirty="0" err="1" smtClean="0">
                <a:solidFill>
                  <a:srgbClr val="003366"/>
                </a:solidFill>
              </a:rPr>
              <a:t>der</a:t>
            </a:r>
            <a:r>
              <a:rPr lang="en-US" sz="4800" b="1" i="1" dirty="0" smtClean="0">
                <a:solidFill>
                  <a:srgbClr val="003366"/>
                </a:solidFill>
              </a:rPr>
              <a:t> </a:t>
            </a:r>
            <a:r>
              <a:rPr lang="en-US" sz="4800" b="1" i="1" dirty="0" err="1" smtClean="0">
                <a:solidFill>
                  <a:srgbClr val="003366"/>
                </a:solidFill>
              </a:rPr>
              <a:t>Gro</a:t>
            </a:r>
            <a:r>
              <a:rPr lang="el-GR" sz="4800" b="1" i="1" dirty="0" smtClean="0">
                <a:solidFill>
                  <a:srgbClr val="003366"/>
                </a:solidFill>
              </a:rPr>
              <a:t>β</a:t>
            </a:r>
            <a:r>
              <a:rPr lang="en-US" sz="4800" b="1" i="1" dirty="0" err="1" smtClean="0">
                <a:solidFill>
                  <a:srgbClr val="003366"/>
                </a:solidFill>
              </a:rPr>
              <a:t>stadt</a:t>
            </a:r>
            <a:endParaRPr lang="ru-RU" sz="4800" b="1" i="1" dirty="0">
              <a:solidFill>
                <a:srgbClr val="0033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4643446"/>
            <a:ext cx="8929718" cy="1008063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003366"/>
                </a:solidFill>
              </a:rPr>
              <a:t>Orientierung</a:t>
            </a:r>
            <a:r>
              <a:rPr lang="en-US" sz="4800" b="1" dirty="0" smtClean="0">
                <a:solidFill>
                  <a:srgbClr val="003366"/>
                </a:solidFill>
              </a:rPr>
              <a:t> </a:t>
            </a:r>
            <a:r>
              <a:rPr lang="en-US" sz="4800" b="1" dirty="0" smtClean="0">
                <a:solidFill>
                  <a:srgbClr val="003366"/>
                </a:solidFill>
              </a:rPr>
              <a:t>in </a:t>
            </a:r>
            <a:r>
              <a:rPr lang="en-US" sz="4800" b="1" dirty="0" err="1" smtClean="0">
                <a:solidFill>
                  <a:srgbClr val="003366"/>
                </a:solidFill>
              </a:rPr>
              <a:t>der</a:t>
            </a:r>
            <a:r>
              <a:rPr lang="en-US" sz="4800" b="1" dirty="0" smtClean="0">
                <a:solidFill>
                  <a:srgbClr val="003366"/>
                </a:solidFill>
              </a:rPr>
              <a:t> </a:t>
            </a:r>
            <a:r>
              <a:rPr lang="en-US" sz="4800" b="1" dirty="0" err="1" smtClean="0">
                <a:solidFill>
                  <a:srgbClr val="003366"/>
                </a:solidFill>
              </a:rPr>
              <a:t>Stadt</a:t>
            </a:r>
            <a:endParaRPr lang="ru-RU" sz="48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Mein </a:t>
            </a:r>
            <a:r>
              <a:rPr lang="en-US" dirty="0" err="1" smtClean="0">
                <a:solidFill>
                  <a:srgbClr val="FFC000"/>
                </a:solidFill>
              </a:rPr>
              <a:t>Lieblingsverkehrsmittel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FBCE-E296-4F94-B9E5-579228240358}" type="datetime1">
              <a:rPr lang="ru-RU" smtClean="0"/>
              <a:pPr/>
              <a:t>10.11.2015</a:t>
            </a:fld>
            <a:endParaRPr lang="ru-RU"/>
          </a:p>
        </p:txBody>
      </p:sp>
      <p:pic>
        <p:nvPicPr>
          <p:cNvPr id="5" name="Рисунок 4" descr="D:\ФОТО\пираты\новые 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885831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77D4-A706-4AE6-8A3D-72B874D861CA}" type="datetime1">
              <a:rPr lang="ru-RU"/>
              <a:pPr/>
              <a:t>10.11.2015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74638"/>
            <a:ext cx="8429652" cy="1143000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C000"/>
                </a:solidFill>
              </a:rPr>
              <a:t>Womit</a:t>
            </a:r>
            <a:r>
              <a:rPr lang="en-US" sz="3600" b="1" dirty="0" smtClean="0">
                <a:solidFill>
                  <a:srgbClr val="FFC000"/>
                </a:solidFill>
              </a:rPr>
              <a:t>  </a:t>
            </a:r>
            <a:r>
              <a:rPr lang="en-US" sz="3600" b="1" dirty="0" err="1" smtClean="0">
                <a:solidFill>
                  <a:srgbClr val="FFC000"/>
                </a:solidFill>
              </a:rPr>
              <a:t>fahren</a:t>
            </a:r>
            <a:r>
              <a:rPr lang="en-US" sz="3600" b="1" dirty="0" smtClean="0">
                <a:solidFill>
                  <a:srgbClr val="FFC000"/>
                </a:solidFill>
              </a:rPr>
              <a:t> die </a:t>
            </a:r>
            <a:r>
              <a:rPr lang="en-US" sz="3600" b="1" dirty="0" err="1" smtClean="0">
                <a:solidFill>
                  <a:srgbClr val="FFC000"/>
                </a:solidFill>
              </a:rPr>
              <a:t>Menschen</a:t>
            </a:r>
            <a:r>
              <a:rPr lang="en-US" sz="3600" b="1" dirty="0" smtClean="0">
                <a:solidFill>
                  <a:srgbClr val="FFC000"/>
                </a:solidFill>
              </a:rPr>
              <a:t>?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3366"/>
                </a:solidFill>
              </a:rPr>
              <a:t>  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Picture 4" descr="Картинка 1 из 479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651" y="1214422"/>
            <a:ext cx="7352973" cy="550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428868"/>
            <a:ext cx="352211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dirty="0" smtClean="0"/>
              <a:t> fahren mit + Dativ</a:t>
            </a:r>
            <a:endParaRPr lang="de-DE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1500174"/>
            <a:ext cx="8643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/>
              <a:t> die </a:t>
            </a:r>
            <a:endParaRPr lang="de-DE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1500174"/>
            <a:ext cx="90441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/>
              <a:t> der </a:t>
            </a:r>
            <a:endParaRPr lang="de-DE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2214554"/>
            <a:ext cx="86914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2800" dirty="0" smtClean="0"/>
              <a:t>der </a:t>
            </a:r>
            <a:endParaRPr lang="de-DE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2214554"/>
            <a:ext cx="94929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2800" dirty="0" smtClean="0"/>
              <a:t>dem</a:t>
            </a:r>
            <a:endParaRPr lang="de-DE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24" y="2928934"/>
            <a:ext cx="9637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smtClean="0"/>
              <a:t> das </a:t>
            </a:r>
            <a:endParaRPr lang="de-DE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2928934"/>
            <a:ext cx="94929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2800" dirty="0" smtClean="0"/>
              <a:t>dem</a:t>
            </a:r>
            <a:endParaRPr lang="de-DE" sz="2800" dirty="0"/>
          </a:p>
        </p:txBody>
      </p:sp>
      <p:cxnSp>
        <p:nvCxnSpPr>
          <p:cNvPr id="15" name="Прямая со стрелкой 14"/>
          <p:cNvCxnSpPr>
            <a:stCxn id="7" idx="3"/>
            <a:endCxn id="8" idx="1"/>
          </p:cNvCxnSpPr>
          <p:nvPr/>
        </p:nvCxnSpPr>
        <p:spPr>
          <a:xfrm flipV="1">
            <a:off x="3736400" y="1761784"/>
            <a:ext cx="692724" cy="9594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3"/>
            <a:endCxn id="10" idx="1"/>
          </p:cNvCxnSpPr>
          <p:nvPr/>
        </p:nvCxnSpPr>
        <p:spPr>
          <a:xfrm flipV="1">
            <a:off x="3736400" y="2476164"/>
            <a:ext cx="764162" cy="245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  <a:endCxn id="12" idx="1"/>
          </p:cNvCxnSpPr>
          <p:nvPr/>
        </p:nvCxnSpPr>
        <p:spPr>
          <a:xfrm>
            <a:off x="3736400" y="2721256"/>
            <a:ext cx="692724" cy="469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3"/>
            <a:endCxn id="9" idx="1"/>
          </p:cNvCxnSpPr>
          <p:nvPr/>
        </p:nvCxnSpPr>
        <p:spPr>
          <a:xfrm>
            <a:off x="5293463" y="1761784"/>
            <a:ext cx="92161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  <a:endCxn id="11" idx="1"/>
          </p:cNvCxnSpPr>
          <p:nvPr/>
        </p:nvCxnSpPr>
        <p:spPr>
          <a:xfrm>
            <a:off x="5369711" y="2476164"/>
            <a:ext cx="9168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2" idx="3"/>
            <a:endCxn id="13" idx="1"/>
          </p:cNvCxnSpPr>
          <p:nvPr/>
        </p:nvCxnSpPr>
        <p:spPr>
          <a:xfrm>
            <a:off x="5392849" y="3190544"/>
            <a:ext cx="89366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4282" y="3429000"/>
            <a:ext cx="35686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dirty="0" smtClean="0"/>
              <a:t> fliegen mit + Dativ</a:t>
            </a:r>
            <a:endParaRPr lang="de-DE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14282" y="4357694"/>
            <a:ext cx="347723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dirty="0" smtClean="0"/>
              <a:t> reisen mit + Dativ</a:t>
            </a:r>
            <a:endParaRPr lang="de-DE" sz="3200" dirty="0"/>
          </a:p>
        </p:txBody>
      </p:sp>
      <p:pic>
        <p:nvPicPr>
          <p:cNvPr id="22" name="Звуки города - шум про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71538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901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rgbClr val="FFC000"/>
                </a:solidFill>
              </a:rPr>
              <a:t>W</a:t>
            </a:r>
            <a:r>
              <a:rPr lang="en-US" dirty="0" err="1" smtClean="0">
                <a:solidFill>
                  <a:srgbClr val="FFC000"/>
                </a:solidFill>
              </a:rPr>
              <a:t>elche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Buchstaben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fehlen</a:t>
            </a:r>
            <a:r>
              <a:rPr lang="en-US" dirty="0" smtClean="0">
                <a:solidFill>
                  <a:srgbClr val="FFC000"/>
                </a:solidFill>
              </a:rPr>
              <a:t>?</a:t>
            </a:r>
            <a:endParaRPr lang="ru-RU" dirty="0" smtClean="0">
              <a:solidFill>
                <a:srgbClr val="FFC000"/>
              </a:solidFill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1357298"/>
            <a:ext cx="7358090" cy="48911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  <a:r>
              <a:rPr lang="en-US" dirty="0" err="1" smtClean="0"/>
              <a:t>der</a:t>
            </a:r>
            <a:r>
              <a:rPr lang="en-US" dirty="0" smtClean="0"/>
              <a:t>  </a:t>
            </a:r>
            <a:r>
              <a:rPr lang="en-US" dirty="0" err="1" smtClean="0"/>
              <a:t>Verk</a:t>
            </a:r>
            <a:r>
              <a:rPr lang="en-US" dirty="0" smtClean="0"/>
              <a:t>- - r                       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die  </a:t>
            </a:r>
            <a:r>
              <a:rPr lang="en-US" dirty="0" err="1" smtClean="0"/>
              <a:t>Verkehrsa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en-US" dirty="0" err="1" smtClean="0"/>
              <a:t>pel</a:t>
            </a:r>
            <a:r>
              <a:rPr lang="en-US" dirty="0" smtClean="0"/>
              <a:t>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wa</a:t>
            </a:r>
            <a:r>
              <a:rPr lang="en-US" dirty="0" smtClean="0"/>
              <a:t>- - en auf (</a:t>
            </a:r>
            <a:r>
              <a:rPr lang="en-US" dirty="0" err="1" smtClean="0"/>
              <a:t>Akk</a:t>
            </a:r>
            <a:r>
              <a:rPr lang="en-US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die </a:t>
            </a:r>
            <a:r>
              <a:rPr lang="en-US" dirty="0" err="1" smtClean="0"/>
              <a:t>Halte</a:t>
            </a:r>
            <a:r>
              <a:rPr lang="en-US" dirty="0" smtClean="0"/>
              <a:t> - - </a:t>
            </a:r>
            <a:r>
              <a:rPr lang="en-US" dirty="0" err="1" smtClean="0"/>
              <a:t>elle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Stra</a:t>
            </a:r>
            <a:r>
              <a:rPr lang="en-US" dirty="0" smtClean="0"/>
              <a:t>  </a:t>
            </a:r>
            <a:r>
              <a:rPr lang="en-US" dirty="0" smtClean="0"/>
              <a:t>-</a:t>
            </a:r>
            <a:r>
              <a:rPr lang="en-US" dirty="0" smtClean="0"/>
              <a:t>- </a:t>
            </a:r>
            <a:r>
              <a:rPr lang="en-US" dirty="0" smtClean="0"/>
              <a:t>en - </a:t>
            </a:r>
            <a:r>
              <a:rPr lang="en-US" dirty="0" err="1" smtClean="0"/>
              <a:t>ber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eg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die Kr- - </a:t>
            </a:r>
            <a:r>
              <a:rPr lang="en-US" dirty="0" err="1" smtClean="0"/>
              <a:t>zung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das Li- - 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die E- - e</a:t>
            </a:r>
            <a:endParaRPr lang="ru-RU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46DB-D36E-42BD-9C1F-0285CACB38C2}" type="datetime1">
              <a:rPr lang="ru-RU"/>
              <a:pPr/>
              <a:t>10.11.2015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Wie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ist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es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richtig</a:t>
            </a:r>
            <a:r>
              <a:rPr lang="en-US" b="1" dirty="0" smtClean="0">
                <a:solidFill>
                  <a:srgbClr val="FFC000"/>
                </a:solidFill>
              </a:rPr>
              <a:t>?     </a:t>
            </a:r>
            <a:r>
              <a:rPr lang="en-US" b="1" dirty="0" err="1" smtClean="0">
                <a:solidFill>
                  <a:srgbClr val="FF0000"/>
                </a:solidFill>
              </a:rPr>
              <a:t>halten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00200"/>
            <a:ext cx="8215370" cy="49974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3366"/>
                </a:solidFill>
              </a:rPr>
              <a:t>An </a:t>
            </a:r>
            <a:r>
              <a:rPr lang="en-US" dirty="0" err="1" smtClean="0">
                <a:solidFill>
                  <a:srgbClr val="003366"/>
                </a:solidFill>
              </a:rPr>
              <a:t>der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Haltestelle</a:t>
            </a:r>
            <a:r>
              <a:rPr lang="en-US" dirty="0" smtClean="0">
                <a:solidFill>
                  <a:srgbClr val="003366"/>
                </a:solidFill>
              </a:rPr>
              <a:t> … </a:t>
            </a:r>
            <a:r>
              <a:rPr lang="en-US" dirty="0" err="1" smtClean="0">
                <a:solidFill>
                  <a:srgbClr val="003366"/>
                </a:solidFill>
              </a:rPr>
              <a:t>Busse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Obusse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3366"/>
                </a:solidFill>
              </a:rPr>
              <a:t>Alle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Verkehrsmittel</a:t>
            </a:r>
            <a:r>
              <a:rPr lang="en-US" dirty="0" smtClean="0">
                <a:solidFill>
                  <a:srgbClr val="003366"/>
                </a:solidFill>
              </a:rPr>
              <a:t> … an </a:t>
            </a:r>
            <a:r>
              <a:rPr lang="en-US" dirty="0" err="1" smtClean="0">
                <a:solidFill>
                  <a:srgbClr val="003366"/>
                </a:solidFill>
              </a:rPr>
              <a:t>der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Verkehrsampel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3366"/>
                </a:solidFill>
              </a:rPr>
              <a:t>… </a:t>
            </a:r>
            <a:r>
              <a:rPr lang="en-US" dirty="0" err="1" smtClean="0">
                <a:solidFill>
                  <a:srgbClr val="003366"/>
                </a:solidFill>
              </a:rPr>
              <a:t>der</a:t>
            </a:r>
            <a:r>
              <a:rPr lang="en-US" dirty="0" smtClean="0">
                <a:solidFill>
                  <a:srgbClr val="003366"/>
                </a:solidFill>
              </a:rPr>
              <a:t> Bus an </a:t>
            </a:r>
            <a:r>
              <a:rPr lang="en-US" dirty="0" err="1" smtClean="0">
                <a:solidFill>
                  <a:srgbClr val="003366"/>
                </a:solidFill>
              </a:rPr>
              <a:t>der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Haltestelle</a:t>
            </a:r>
            <a:r>
              <a:rPr lang="en-US" dirty="0" smtClean="0">
                <a:solidFill>
                  <a:srgbClr val="003366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3366"/>
                </a:solidFill>
              </a:rPr>
              <a:t>Die </a:t>
            </a:r>
            <a:r>
              <a:rPr lang="en-US" dirty="0" err="1" smtClean="0">
                <a:solidFill>
                  <a:srgbClr val="003366"/>
                </a:solidFill>
              </a:rPr>
              <a:t>Strassenbahn</a:t>
            </a:r>
            <a:r>
              <a:rPr lang="en-US" dirty="0" smtClean="0">
                <a:solidFill>
                  <a:srgbClr val="003366"/>
                </a:solidFill>
              </a:rPr>
              <a:t> … an </a:t>
            </a:r>
            <a:r>
              <a:rPr lang="en-US" dirty="0" err="1" smtClean="0">
                <a:solidFill>
                  <a:srgbClr val="003366"/>
                </a:solidFill>
              </a:rPr>
              <a:t>jeder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Haltestelle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3366"/>
                </a:solidFill>
              </a:rPr>
              <a:t>Wo</a:t>
            </a:r>
            <a:r>
              <a:rPr lang="en-US" dirty="0" smtClean="0">
                <a:solidFill>
                  <a:srgbClr val="003366"/>
                </a:solidFill>
              </a:rPr>
              <a:t> … </a:t>
            </a:r>
            <a:r>
              <a:rPr lang="en-US" dirty="0" err="1" smtClean="0">
                <a:solidFill>
                  <a:srgbClr val="003366"/>
                </a:solidFill>
              </a:rPr>
              <a:t>der</a:t>
            </a:r>
            <a:r>
              <a:rPr lang="en-US" dirty="0" smtClean="0">
                <a:solidFill>
                  <a:srgbClr val="003366"/>
                </a:solidFill>
              </a:rPr>
              <a:t> Bus </a:t>
            </a:r>
            <a:r>
              <a:rPr lang="en-US" dirty="0" err="1" smtClean="0">
                <a:solidFill>
                  <a:srgbClr val="003366"/>
                </a:solidFill>
              </a:rPr>
              <a:t>Linie</a:t>
            </a:r>
            <a:r>
              <a:rPr lang="en-US" dirty="0" smtClean="0">
                <a:solidFill>
                  <a:srgbClr val="003366"/>
                </a:solidFill>
              </a:rPr>
              <a:t> 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3366"/>
                </a:solidFill>
              </a:rPr>
              <a:t>Bei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welchem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Licht</a:t>
            </a:r>
            <a:r>
              <a:rPr lang="en-US" dirty="0" smtClean="0">
                <a:solidFill>
                  <a:srgbClr val="003366"/>
                </a:solidFill>
              </a:rPr>
              <a:t> … die Autos?</a:t>
            </a:r>
          </a:p>
          <a:p>
            <a:pPr marL="514350" indent="-514350"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rgbClr val="FFC000"/>
                </a:solidFill>
              </a:rPr>
              <a:t>W</a:t>
            </a:r>
            <a:r>
              <a:rPr lang="en-US" dirty="0" err="1" smtClean="0">
                <a:solidFill>
                  <a:srgbClr val="FFC000"/>
                </a:solidFill>
              </a:rPr>
              <a:t>elche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Buchstaben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fehlen</a:t>
            </a:r>
            <a:r>
              <a:rPr lang="en-US" dirty="0" smtClean="0">
                <a:solidFill>
                  <a:srgbClr val="FFC000"/>
                </a:solidFill>
              </a:rPr>
              <a:t>?</a:t>
            </a:r>
            <a:endParaRPr lang="ru-RU" dirty="0" smtClean="0">
              <a:solidFill>
                <a:srgbClr val="FFC000"/>
              </a:solidFill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1357298"/>
            <a:ext cx="7358090" cy="48911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  <a:r>
              <a:rPr lang="en-US" dirty="0" err="1" smtClean="0"/>
              <a:t>der</a:t>
            </a:r>
            <a:r>
              <a:rPr lang="en-US" dirty="0" smtClean="0"/>
              <a:t>  </a:t>
            </a:r>
            <a:r>
              <a:rPr lang="en-US" dirty="0" err="1" smtClean="0"/>
              <a:t>Verk</a:t>
            </a:r>
            <a:r>
              <a:rPr lang="en-US" b="1" dirty="0" err="1" smtClean="0">
                <a:solidFill>
                  <a:srgbClr val="C00000"/>
                </a:solidFill>
              </a:rPr>
              <a:t>eh</a:t>
            </a:r>
            <a:r>
              <a:rPr lang="en-US" dirty="0" err="1" smtClean="0"/>
              <a:t>r</a:t>
            </a:r>
            <a:r>
              <a:rPr lang="en-US" dirty="0" smtClean="0"/>
              <a:t>                       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die  </a:t>
            </a:r>
            <a:r>
              <a:rPr lang="en-US" dirty="0" err="1" smtClean="0"/>
              <a:t>Verkehrsa</a:t>
            </a:r>
            <a:r>
              <a:rPr lang="en-US" b="1" dirty="0" err="1" smtClean="0">
                <a:solidFill>
                  <a:srgbClr val="C00000"/>
                </a:solidFill>
              </a:rPr>
              <a:t>m</a:t>
            </a:r>
            <a:r>
              <a:rPr lang="en-US" dirty="0" err="1" smtClean="0"/>
              <a:t>pel</a:t>
            </a:r>
            <a:r>
              <a:rPr lang="en-US" dirty="0" smtClean="0"/>
              <a:t>                 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wa</a:t>
            </a:r>
            <a:r>
              <a:rPr lang="en-US" b="1" dirty="0" err="1" smtClean="0">
                <a:solidFill>
                  <a:srgbClr val="C00000"/>
                </a:solidFill>
              </a:rPr>
              <a:t>rt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smtClean="0"/>
              <a:t>auf (</a:t>
            </a:r>
            <a:r>
              <a:rPr lang="en-US" dirty="0" err="1" smtClean="0"/>
              <a:t>Akk</a:t>
            </a:r>
            <a:r>
              <a:rPr lang="en-US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die </a:t>
            </a:r>
            <a:r>
              <a:rPr lang="en-US" dirty="0" err="1" smtClean="0"/>
              <a:t>Halte</a:t>
            </a:r>
            <a:r>
              <a:rPr lang="en-US" b="1" dirty="0" err="1" smtClean="0">
                <a:solidFill>
                  <a:srgbClr val="C00000"/>
                </a:solidFill>
              </a:rPr>
              <a:t>st</a:t>
            </a:r>
            <a:r>
              <a:rPr lang="en-US" dirty="0" err="1" smtClean="0"/>
              <a:t>elle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Stra</a:t>
            </a:r>
            <a:r>
              <a:rPr lang="en-US" b="1" dirty="0" err="1" smtClean="0">
                <a:solidFill>
                  <a:srgbClr val="C00000"/>
                </a:solidFill>
              </a:rPr>
              <a:t>ss</a:t>
            </a:r>
            <a:r>
              <a:rPr lang="en-US" dirty="0" err="1" smtClean="0"/>
              <a:t>en</a:t>
            </a:r>
            <a:r>
              <a:rPr lang="en-US" b="1" dirty="0" err="1" smtClean="0">
                <a:solidFill>
                  <a:srgbClr val="C00000"/>
                </a:solidFill>
              </a:rPr>
              <a:t>ü</a:t>
            </a:r>
            <a:r>
              <a:rPr lang="en-US" dirty="0" err="1" smtClean="0"/>
              <a:t>ber</a:t>
            </a:r>
            <a:r>
              <a:rPr lang="en-US" b="1" dirty="0" err="1" smtClean="0">
                <a:solidFill>
                  <a:srgbClr val="C00000"/>
                </a:solidFill>
              </a:rPr>
              <a:t>w</a:t>
            </a:r>
            <a:r>
              <a:rPr lang="en-US" dirty="0" err="1" smtClean="0"/>
              <a:t>eg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die </a:t>
            </a:r>
            <a:r>
              <a:rPr lang="en-US" dirty="0" err="1" smtClean="0"/>
              <a:t>Kr</a:t>
            </a:r>
            <a:r>
              <a:rPr lang="en-US" b="1" dirty="0" err="1" smtClean="0">
                <a:solidFill>
                  <a:srgbClr val="C00000"/>
                </a:solidFill>
              </a:rPr>
              <a:t>eu</a:t>
            </a:r>
            <a:r>
              <a:rPr lang="en-US" dirty="0" err="1" smtClean="0"/>
              <a:t>zung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das </a:t>
            </a:r>
            <a:r>
              <a:rPr lang="en-US" dirty="0" err="1" smtClean="0"/>
              <a:t>Li</a:t>
            </a:r>
            <a:r>
              <a:rPr lang="en-US" b="1" dirty="0" err="1" smtClean="0">
                <a:solidFill>
                  <a:srgbClr val="C00000"/>
                </a:solidFill>
              </a:rPr>
              <a:t>ch</a:t>
            </a:r>
            <a:r>
              <a:rPr lang="en-US" dirty="0" err="1" smtClean="0"/>
              <a:t>t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die </a:t>
            </a:r>
            <a:r>
              <a:rPr lang="en-US" dirty="0" err="1" smtClean="0"/>
              <a:t>E</a:t>
            </a:r>
            <a:r>
              <a:rPr lang="en-US" b="1" dirty="0" err="1" smtClean="0">
                <a:solidFill>
                  <a:srgbClr val="C00000"/>
                </a:solidFill>
              </a:rPr>
              <a:t>ck</a:t>
            </a:r>
            <a:r>
              <a:rPr lang="en-US" dirty="0" err="1" smtClean="0"/>
              <a:t>e</a:t>
            </a:r>
            <a:endParaRPr lang="ru-RU" dirty="0" smtClean="0"/>
          </a:p>
        </p:txBody>
      </p:sp>
    </p:spTree>
  </p:cSld>
  <p:clrMapOvr>
    <a:masterClrMapping/>
  </p:clrMapOvr>
  <p:transition spd="med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46DB-D36E-42BD-9C1F-0285CACB38C2}" type="datetime1">
              <a:rPr lang="ru-RU"/>
              <a:pPr/>
              <a:t>10.11.2015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Wie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ist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es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richtig</a:t>
            </a:r>
            <a:r>
              <a:rPr lang="en-US" b="1" dirty="0" smtClean="0">
                <a:solidFill>
                  <a:srgbClr val="FFC000"/>
                </a:solidFill>
              </a:rPr>
              <a:t>?     </a:t>
            </a:r>
            <a:r>
              <a:rPr lang="en-US" b="1" dirty="0" err="1" smtClean="0">
                <a:solidFill>
                  <a:srgbClr val="FF0000"/>
                </a:solidFill>
              </a:rPr>
              <a:t>halten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00200"/>
            <a:ext cx="8501122" cy="49974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3366"/>
                </a:solidFill>
              </a:rPr>
              <a:t>An </a:t>
            </a:r>
            <a:r>
              <a:rPr lang="en-US" dirty="0" err="1" smtClean="0">
                <a:solidFill>
                  <a:srgbClr val="003366"/>
                </a:solidFill>
              </a:rPr>
              <a:t>der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Haltestelle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halten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Busse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Obusse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3366"/>
                </a:solidFill>
              </a:rPr>
              <a:t>Alle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Verkehrsmittel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hält</a:t>
            </a:r>
            <a:r>
              <a:rPr lang="en-US" dirty="0" smtClean="0">
                <a:solidFill>
                  <a:srgbClr val="003366"/>
                </a:solidFill>
              </a:rPr>
              <a:t> an </a:t>
            </a:r>
            <a:r>
              <a:rPr lang="en-US" dirty="0" err="1" smtClean="0">
                <a:solidFill>
                  <a:srgbClr val="003366"/>
                </a:solidFill>
              </a:rPr>
              <a:t>der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Verkehrsampel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C00000"/>
                </a:solidFill>
              </a:rPr>
              <a:t>Hält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der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smtClean="0">
                <a:solidFill>
                  <a:srgbClr val="003366"/>
                </a:solidFill>
              </a:rPr>
              <a:t>Bus an </a:t>
            </a:r>
            <a:r>
              <a:rPr lang="en-US" dirty="0" err="1" smtClean="0">
                <a:solidFill>
                  <a:srgbClr val="003366"/>
                </a:solidFill>
              </a:rPr>
              <a:t>der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Haltestelle</a:t>
            </a:r>
            <a:r>
              <a:rPr lang="en-US" dirty="0" smtClean="0">
                <a:solidFill>
                  <a:srgbClr val="003366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3366"/>
                </a:solidFill>
              </a:rPr>
              <a:t>Die </a:t>
            </a:r>
            <a:r>
              <a:rPr lang="en-US" dirty="0" err="1" smtClean="0">
                <a:solidFill>
                  <a:srgbClr val="003366"/>
                </a:solidFill>
              </a:rPr>
              <a:t>Strassenbahn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hält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smtClean="0">
                <a:solidFill>
                  <a:srgbClr val="003366"/>
                </a:solidFill>
              </a:rPr>
              <a:t>an </a:t>
            </a:r>
            <a:r>
              <a:rPr lang="en-US" dirty="0" err="1" smtClean="0">
                <a:solidFill>
                  <a:srgbClr val="003366"/>
                </a:solidFill>
              </a:rPr>
              <a:t>jeder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Haltestelle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3366"/>
                </a:solidFill>
              </a:rPr>
              <a:t>Wo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hält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der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smtClean="0">
                <a:solidFill>
                  <a:srgbClr val="003366"/>
                </a:solidFill>
              </a:rPr>
              <a:t>Bus </a:t>
            </a:r>
            <a:r>
              <a:rPr lang="en-US" dirty="0" err="1" smtClean="0">
                <a:solidFill>
                  <a:srgbClr val="003366"/>
                </a:solidFill>
              </a:rPr>
              <a:t>Linie</a:t>
            </a:r>
            <a:r>
              <a:rPr lang="en-US" dirty="0" smtClean="0">
                <a:solidFill>
                  <a:srgbClr val="003366"/>
                </a:solidFill>
              </a:rPr>
              <a:t> 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3366"/>
                </a:solidFill>
              </a:rPr>
              <a:t>Bei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welchem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Licht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halten</a:t>
            </a:r>
            <a:r>
              <a:rPr lang="en-US" dirty="0" smtClean="0">
                <a:solidFill>
                  <a:srgbClr val="003366"/>
                </a:solidFill>
              </a:rPr>
              <a:t> die Autos?</a:t>
            </a:r>
          </a:p>
          <a:p>
            <a:pPr marL="514350" indent="-514350"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en-US" sz="4000" u="sng" dirty="0" err="1" smtClean="0">
                <a:solidFill>
                  <a:srgbClr val="FFC000"/>
                </a:solidFill>
              </a:rPr>
              <a:t>Wie</a:t>
            </a:r>
            <a:r>
              <a:rPr lang="en-US" sz="4000" u="sng" dirty="0" smtClean="0">
                <a:solidFill>
                  <a:srgbClr val="FFC000"/>
                </a:solidFill>
              </a:rPr>
              <a:t> </a:t>
            </a:r>
            <a:r>
              <a:rPr lang="en-US" sz="4000" u="sng" dirty="0" err="1" smtClean="0">
                <a:solidFill>
                  <a:srgbClr val="FFC000"/>
                </a:solidFill>
              </a:rPr>
              <a:t>fragt</a:t>
            </a:r>
            <a:r>
              <a:rPr lang="en-US" sz="4000" u="sng" dirty="0" smtClean="0">
                <a:solidFill>
                  <a:srgbClr val="FFC000"/>
                </a:solidFill>
              </a:rPr>
              <a:t> man </a:t>
            </a:r>
            <a:r>
              <a:rPr lang="en-US" sz="4000" u="sng" dirty="0" err="1" smtClean="0">
                <a:solidFill>
                  <a:srgbClr val="FFC000"/>
                </a:solidFill>
              </a:rPr>
              <a:t>nach</a:t>
            </a:r>
            <a:r>
              <a:rPr lang="en-US" sz="4000" u="sng" dirty="0" smtClean="0">
                <a:solidFill>
                  <a:srgbClr val="FFC000"/>
                </a:solidFill>
              </a:rPr>
              <a:t> </a:t>
            </a:r>
            <a:r>
              <a:rPr lang="en-US" sz="4000" u="sng" dirty="0" err="1" smtClean="0">
                <a:solidFill>
                  <a:srgbClr val="FFC000"/>
                </a:solidFill>
              </a:rPr>
              <a:t>dem</a:t>
            </a:r>
            <a:r>
              <a:rPr lang="en-US" sz="4000" u="sng" dirty="0" smtClean="0">
                <a:solidFill>
                  <a:srgbClr val="FFC000"/>
                </a:solidFill>
              </a:rPr>
              <a:t> </a:t>
            </a:r>
            <a:r>
              <a:rPr lang="en-US" sz="4000" u="sng" dirty="0" err="1" smtClean="0">
                <a:solidFill>
                  <a:srgbClr val="FFC000"/>
                </a:solidFill>
              </a:rPr>
              <a:t>Weg</a:t>
            </a:r>
            <a:r>
              <a:rPr lang="en-US" sz="4000" u="sng" dirty="0" smtClean="0">
                <a:solidFill>
                  <a:srgbClr val="FFC000"/>
                </a:solidFill>
              </a:rPr>
              <a:t>?</a:t>
            </a:r>
            <a:endParaRPr lang="ru-RU" sz="4000" u="sng" dirty="0" smtClean="0">
              <a:solidFill>
                <a:srgbClr val="FFC000"/>
              </a:solidFill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282" y="1524000"/>
            <a:ext cx="8501122" cy="3810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   </a:t>
            </a:r>
            <a:r>
              <a:rPr lang="de-DE" dirty="0" smtClean="0">
                <a:solidFill>
                  <a:srgbClr val="C00000"/>
                </a:solidFill>
              </a:rPr>
              <a:t>Entschuldigung</a:t>
            </a:r>
            <a:r>
              <a:rPr lang="de-DE" dirty="0" smtClean="0"/>
              <a:t>,  wie komme ich ……?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de-DE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de-DE" dirty="0" smtClean="0"/>
              <a:t>   </a:t>
            </a:r>
            <a:r>
              <a:rPr lang="de-DE" dirty="0" smtClean="0">
                <a:solidFill>
                  <a:srgbClr val="C00000"/>
                </a:solidFill>
              </a:rPr>
              <a:t>Entschuldigen Sie bitte</a:t>
            </a:r>
            <a:r>
              <a:rPr lang="de-DE" dirty="0" smtClean="0"/>
              <a:t>, wo ist hier……?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de-DE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de-DE" dirty="0" smtClean="0"/>
              <a:t>   Können </a:t>
            </a:r>
            <a:r>
              <a:rPr lang="de-DE" dirty="0" smtClean="0">
                <a:solidFill>
                  <a:srgbClr val="C00000"/>
                </a:solidFill>
              </a:rPr>
              <a:t>Sie</a:t>
            </a:r>
            <a:r>
              <a:rPr lang="de-DE" dirty="0" smtClean="0"/>
              <a:t> mir </a:t>
            </a:r>
            <a:r>
              <a:rPr lang="de-DE" dirty="0" smtClean="0">
                <a:solidFill>
                  <a:srgbClr val="C00000"/>
                </a:solidFill>
              </a:rPr>
              <a:t>bitte</a:t>
            </a:r>
            <a:r>
              <a:rPr lang="de-DE" dirty="0" smtClean="0"/>
              <a:t> sagen,  wo befindet sich ……?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de-DE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de-DE" dirty="0" smtClean="0"/>
              <a:t>   Sag mal, </a:t>
            </a:r>
            <a:r>
              <a:rPr lang="de-DE" dirty="0" smtClean="0">
                <a:solidFill>
                  <a:srgbClr val="C00000"/>
                </a:solidFill>
              </a:rPr>
              <a:t>bitte</a:t>
            </a:r>
            <a:r>
              <a:rPr lang="de-DE" dirty="0" smtClean="0"/>
              <a:t>, gibt es hier …?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C000"/>
                </a:solidFill>
              </a:rPr>
              <a:t>So kann man antworten: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329642" cy="43402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de-DE" dirty="0" smtClean="0"/>
              <a:t>  Gehen </a:t>
            </a:r>
            <a:r>
              <a:rPr lang="de-DE" dirty="0" smtClean="0">
                <a:solidFill>
                  <a:srgbClr val="C00000"/>
                </a:solidFill>
              </a:rPr>
              <a:t>Sie</a:t>
            </a:r>
            <a:r>
              <a:rPr lang="de-DE" dirty="0" smtClean="0"/>
              <a:t> /geradeaus, nach links, nach rechts, über die Straße, um die Ecke, …/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Fahren </a:t>
            </a:r>
            <a:r>
              <a:rPr lang="de-DE" dirty="0" smtClean="0">
                <a:solidFill>
                  <a:srgbClr val="C00000"/>
                </a:solidFill>
              </a:rPr>
              <a:t>Sie</a:t>
            </a:r>
            <a:r>
              <a:rPr lang="de-DE" dirty="0" smtClean="0"/>
              <a:t> /mit dem Bus, mit der U-Bahn, mit der Straßenbahn, …/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>
                <a:solidFill>
                  <a:srgbClr val="C00000"/>
                </a:solidFill>
              </a:rPr>
              <a:t>Sie</a:t>
            </a:r>
            <a:r>
              <a:rPr lang="de-DE" dirty="0" smtClean="0"/>
              <a:t> können zu Fuß gehen. Es ist …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 … befindet sich … . 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Überqueren </a:t>
            </a:r>
            <a:r>
              <a:rPr lang="de-DE" dirty="0" smtClean="0">
                <a:solidFill>
                  <a:srgbClr val="C00000"/>
                </a:solidFill>
              </a:rPr>
              <a:t>Sie</a:t>
            </a:r>
            <a:r>
              <a:rPr lang="de-DE" dirty="0" smtClean="0"/>
              <a:t> die Straße und …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Warten </a:t>
            </a:r>
            <a:r>
              <a:rPr lang="de-DE" dirty="0" smtClean="0">
                <a:solidFill>
                  <a:srgbClr val="C00000"/>
                </a:solidFill>
              </a:rPr>
              <a:t>Sie</a:t>
            </a:r>
            <a:r>
              <a:rPr lang="de-DE" dirty="0" smtClean="0"/>
              <a:t> auf … Linie A / B.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FBCE-E296-4F94-B9E5-579228240358}" type="datetime1">
              <a:rPr lang="ru-RU" smtClean="0"/>
              <a:pPr/>
              <a:t>10.11.2015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214422"/>
            <a:ext cx="37862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b="1" dirty="0"/>
              <a:t> </a:t>
            </a:r>
            <a:r>
              <a:rPr lang="de-DE" sz="2800" b="1" dirty="0">
                <a:solidFill>
                  <a:srgbClr val="C00000"/>
                </a:solidFill>
              </a:rPr>
              <a:t>Entschuldigung</a:t>
            </a:r>
            <a:r>
              <a:rPr lang="de-DE" sz="2800" b="1" dirty="0"/>
              <a:t>,  wie komme ich ……?</a:t>
            </a:r>
          </a:p>
          <a:p>
            <a:pPr>
              <a:buFont typeface="Wingdings" pitchFamily="2" charset="2"/>
              <a:buChar char="Ø"/>
              <a:defRPr/>
            </a:pPr>
            <a:endParaRPr lang="de-DE" sz="2800" b="1" dirty="0"/>
          </a:p>
          <a:p>
            <a:pPr>
              <a:buFont typeface="Wingdings" pitchFamily="2" charset="2"/>
              <a:buChar char="Ø"/>
              <a:defRPr/>
            </a:pPr>
            <a:r>
              <a:rPr lang="de-DE" sz="2800" b="1" dirty="0"/>
              <a:t>   </a:t>
            </a:r>
            <a:r>
              <a:rPr lang="de-DE" sz="2800" b="1" dirty="0">
                <a:solidFill>
                  <a:srgbClr val="C00000"/>
                </a:solidFill>
              </a:rPr>
              <a:t>Entschuldigen Sie bitte</a:t>
            </a:r>
            <a:r>
              <a:rPr lang="de-DE" sz="2800" b="1" dirty="0"/>
              <a:t>, wo ist hier……?</a:t>
            </a:r>
          </a:p>
          <a:p>
            <a:pPr>
              <a:buFont typeface="Wingdings" pitchFamily="2" charset="2"/>
              <a:buChar char="Ø"/>
              <a:defRPr/>
            </a:pPr>
            <a:endParaRPr lang="de-DE" sz="2800" b="1" dirty="0"/>
          </a:p>
          <a:p>
            <a:pPr>
              <a:buFont typeface="Wingdings" pitchFamily="2" charset="2"/>
              <a:buChar char="Ø"/>
              <a:defRPr/>
            </a:pPr>
            <a:r>
              <a:rPr lang="de-DE" sz="2800" b="1" dirty="0"/>
              <a:t>   Können </a:t>
            </a:r>
            <a:r>
              <a:rPr lang="de-DE" sz="2800" b="1" dirty="0">
                <a:solidFill>
                  <a:srgbClr val="C00000"/>
                </a:solidFill>
              </a:rPr>
              <a:t>Sie</a:t>
            </a:r>
            <a:r>
              <a:rPr lang="de-DE" sz="2800" b="1" dirty="0"/>
              <a:t> mir </a:t>
            </a:r>
            <a:r>
              <a:rPr lang="de-DE" sz="2800" b="1" dirty="0">
                <a:solidFill>
                  <a:srgbClr val="C00000"/>
                </a:solidFill>
              </a:rPr>
              <a:t>bitte</a:t>
            </a:r>
            <a:r>
              <a:rPr lang="de-DE" sz="2800" b="1" dirty="0"/>
              <a:t> sagen,  wo befindet sich ……?</a:t>
            </a:r>
          </a:p>
          <a:p>
            <a:pPr>
              <a:buFont typeface="Wingdings" pitchFamily="2" charset="2"/>
              <a:buChar char="Ø"/>
              <a:defRPr/>
            </a:pPr>
            <a:endParaRPr lang="de-DE" sz="2800" b="1" dirty="0"/>
          </a:p>
          <a:p>
            <a:pPr>
              <a:buFont typeface="Wingdings" pitchFamily="2" charset="2"/>
              <a:buChar char="Ø"/>
              <a:defRPr/>
            </a:pPr>
            <a:r>
              <a:rPr lang="de-DE" sz="2800" b="1" dirty="0"/>
              <a:t>   Sag mal, </a:t>
            </a:r>
            <a:r>
              <a:rPr lang="de-DE" sz="2800" b="1" dirty="0">
                <a:solidFill>
                  <a:srgbClr val="C00000"/>
                </a:solidFill>
              </a:rPr>
              <a:t>bitte</a:t>
            </a:r>
            <a:r>
              <a:rPr lang="de-DE" sz="2800" b="1" dirty="0"/>
              <a:t>, gibt es hier …?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1480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rgbClr val="FFC000"/>
                </a:solidFill>
              </a:rPr>
              <a:t>Wie fragt man nach dem Weg?</a:t>
            </a:r>
            <a:endParaRPr lang="de-DE" sz="2400" b="1" u="sng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571480"/>
            <a:ext cx="435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solidFill>
                  <a:srgbClr val="FFC000"/>
                </a:solidFill>
              </a:rPr>
              <a:t>So kann man antworten:</a:t>
            </a:r>
            <a:endParaRPr lang="ru-RU" sz="2800" b="1" u="sng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214422"/>
            <a:ext cx="478631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400" b="1" dirty="0" smtClean="0"/>
              <a:t> Gehen </a:t>
            </a:r>
            <a:r>
              <a:rPr lang="de-DE" sz="2400" b="1" dirty="0" smtClean="0">
                <a:solidFill>
                  <a:srgbClr val="C00000"/>
                </a:solidFill>
              </a:rPr>
              <a:t>Sie</a:t>
            </a:r>
            <a:r>
              <a:rPr lang="de-DE" sz="2400" b="1" dirty="0" smtClean="0"/>
              <a:t> /geradeaus, nach links, nach rechts, über die Straße, um die Ecke, …/</a:t>
            </a:r>
          </a:p>
          <a:p>
            <a:endParaRPr lang="de-DE" sz="500" b="1" dirty="0" smtClean="0"/>
          </a:p>
          <a:p>
            <a:pPr>
              <a:buFont typeface="Wingdings" pitchFamily="2" charset="2"/>
              <a:buChar char="Ø"/>
            </a:pPr>
            <a:r>
              <a:rPr lang="de-DE" sz="2400" b="1" dirty="0" smtClean="0"/>
              <a:t>Fahren </a:t>
            </a:r>
            <a:r>
              <a:rPr lang="de-DE" sz="2400" b="1" dirty="0" smtClean="0">
                <a:solidFill>
                  <a:srgbClr val="C00000"/>
                </a:solidFill>
              </a:rPr>
              <a:t>Sie</a:t>
            </a:r>
            <a:r>
              <a:rPr lang="de-DE" sz="2400" b="1" dirty="0" smtClean="0"/>
              <a:t> /mit dem Bus, mit der U-Bahn, mit der Straßenbahn, …/</a:t>
            </a:r>
          </a:p>
          <a:p>
            <a:endParaRPr lang="de-DE" sz="800" b="1" dirty="0" smtClean="0"/>
          </a:p>
          <a:p>
            <a:pPr>
              <a:buFont typeface="Wingdings" pitchFamily="2" charset="2"/>
              <a:buChar char="Ø"/>
            </a:pPr>
            <a:r>
              <a:rPr lang="de-DE" sz="2400" b="1" dirty="0" smtClean="0">
                <a:solidFill>
                  <a:srgbClr val="C00000"/>
                </a:solidFill>
              </a:rPr>
              <a:t>Sie</a:t>
            </a:r>
            <a:r>
              <a:rPr lang="de-DE" sz="2400" b="1" dirty="0" smtClean="0"/>
              <a:t> können zu Fuß gehen. Es ist …</a:t>
            </a:r>
          </a:p>
          <a:p>
            <a:endParaRPr lang="de-DE" sz="500" b="1" dirty="0" smtClean="0"/>
          </a:p>
          <a:p>
            <a:pPr>
              <a:buFont typeface="Wingdings" pitchFamily="2" charset="2"/>
              <a:buChar char="Ø"/>
            </a:pPr>
            <a:r>
              <a:rPr lang="de-DE" sz="2400" b="1" dirty="0" smtClean="0"/>
              <a:t> … befindet sich … . </a:t>
            </a:r>
          </a:p>
          <a:p>
            <a:endParaRPr lang="de-DE" sz="1600" b="1" dirty="0" smtClean="0"/>
          </a:p>
          <a:p>
            <a:pPr>
              <a:buFont typeface="Wingdings" pitchFamily="2" charset="2"/>
              <a:buChar char="Ø"/>
            </a:pPr>
            <a:r>
              <a:rPr lang="de-DE" sz="2400" b="1" dirty="0" smtClean="0"/>
              <a:t>Überqueren </a:t>
            </a:r>
            <a:r>
              <a:rPr lang="de-DE" sz="2400" b="1" dirty="0" smtClean="0">
                <a:solidFill>
                  <a:srgbClr val="C00000"/>
                </a:solidFill>
              </a:rPr>
              <a:t>Sie</a:t>
            </a:r>
            <a:r>
              <a:rPr lang="de-DE" sz="2400" b="1" dirty="0" smtClean="0"/>
              <a:t> die Straße und …</a:t>
            </a:r>
          </a:p>
          <a:p>
            <a:endParaRPr lang="de-DE" sz="2400" b="1" dirty="0" smtClean="0"/>
          </a:p>
          <a:p>
            <a:pPr>
              <a:buFont typeface="Wingdings" pitchFamily="2" charset="2"/>
              <a:buChar char="Ø"/>
            </a:pPr>
            <a:r>
              <a:rPr lang="de-DE" sz="2400" b="1" dirty="0" smtClean="0"/>
              <a:t>Warten </a:t>
            </a:r>
            <a:r>
              <a:rPr lang="de-DE" sz="2400" b="1" dirty="0" smtClean="0">
                <a:solidFill>
                  <a:srgbClr val="C00000"/>
                </a:solidFill>
              </a:rPr>
              <a:t>Sie</a:t>
            </a:r>
            <a:r>
              <a:rPr lang="de-DE" sz="2400" b="1" dirty="0" smtClean="0"/>
              <a:t> auf … Linie A / B.</a:t>
            </a:r>
            <a:endParaRPr lang="ru-RU" sz="24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357430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 smtClean="0">
                <a:solidFill>
                  <a:srgbClr val="FFC000"/>
                </a:solidFill>
              </a:rPr>
              <a:t>Augengymnastik</a:t>
            </a:r>
            <a:endParaRPr lang="de-DE" sz="8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FD-06F5-4B11-AC38-C6B2AFA5B6C1}" type="datetime1">
              <a:rPr lang="ru-RU"/>
              <a:pPr/>
              <a:t>10.11.2015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500826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Mundgymnastik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928802"/>
            <a:ext cx="8429684" cy="4668848"/>
          </a:xfrm>
        </p:spPr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rgbClr val="1A1A28"/>
                </a:solidFill>
              </a:rPr>
              <a:t>Kling, klang </a:t>
            </a:r>
            <a:r>
              <a:rPr lang="de-DE" b="1" dirty="0" smtClean="0">
                <a:solidFill>
                  <a:srgbClr val="1A1A28"/>
                </a:solidFill>
              </a:rPr>
              <a:t>– </a:t>
            </a:r>
            <a:r>
              <a:rPr lang="de-DE" b="1" dirty="0" err="1" smtClean="0">
                <a:solidFill>
                  <a:srgbClr val="1A1A28"/>
                </a:solidFill>
              </a:rPr>
              <a:t>Gloribus</a:t>
            </a:r>
            <a:r>
              <a:rPr lang="de-DE" b="1" dirty="0" smtClean="0">
                <a:solidFill>
                  <a:srgbClr val="1A1A28"/>
                </a:solidFill>
              </a:rPr>
              <a:t>,</a:t>
            </a:r>
            <a:endParaRPr lang="de-DE" b="1" dirty="0" smtClean="0">
              <a:solidFill>
                <a:srgbClr val="1A1A28"/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rgbClr val="1A1A28"/>
                </a:solidFill>
              </a:rPr>
              <a:t>Wir fahren mit dem </a:t>
            </a:r>
            <a:r>
              <a:rPr lang="de-DE" b="1" dirty="0" smtClean="0">
                <a:solidFill>
                  <a:srgbClr val="7030A0"/>
                </a:solidFill>
              </a:rPr>
              <a:t>Autobus.</a:t>
            </a:r>
          </a:p>
          <a:p>
            <a:pPr>
              <a:buNone/>
            </a:pPr>
            <a:r>
              <a:rPr lang="de-DE" b="1" dirty="0" smtClean="0">
                <a:solidFill>
                  <a:srgbClr val="1A1A28"/>
                </a:solidFill>
              </a:rPr>
              <a:t>Kling, klang </a:t>
            </a:r>
            <a:r>
              <a:rPr lang="de-DE" b="1" dirty="0" smtClean="0">
                <a:solidFill>
                  <a:srgbClr val="1A1A28"/>
                </a:solidFill>
              </a:rPr>
              <a:t>– </a:t>
            </a:r>
            <a:r>
              <a:rPr lang="de-DE" b="1" dirty="0" err="1" smtClean="0">
                <a:solidFill>
                  <a:srgbClr val="1A1A28"/>
                </a:solidFill>
              </a:rPr>
              <a:t>Glorian</a:t>
            </a:r>
            <a:r>
              <a:rPr lang="de-DE" b="1" dirty="0" smtClean="0">
                <a:solidFill>
                  <a:srgbClr val="1A1A28"/>
                </a:solidFill>
              </a:rPr>
              <a:t>,</a:t>
            </a:r>
            <a:endParaRPr lang="de-DE" b="1" dirty="0" smtClean="0">
              <a:solidFill>
                <a:srgbClr val="1A1A28"/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rgbClr val="1A1A28"/>
                </a:solidFill>
              </a:rPr>
              <a:t>Wir fahren mit der </a:t>
            </a:r>
            <a:r>
              <a:rPr lang="de-DE" b="1" dirty="0" err="1" smtClean="0">
                <a:solidFill>
                  <a:srgbClr val="7030A0"/>
                </a:solidFill>
              </a:rPr>
              <a:t>Strassenbahn</a:t>
            </a:r>
            <a:r>
              <a:rPr lang="de-DE" b="1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de-DE" b="1" dirty="0" smtClean="0">
                <a:solidFill>
                  <a:srgbClr val="1A1A28"/>
                </a:solidFill>
              </a:rPr>
              <a:t>Kling, klang </a:t>
            </a:r>
            <a:r>
              <a:rPr lang="de-DE" b="1" dirty="0" smtClean="0">
                <a:solidFill>
                  <a:srgbClr val="1A1A28"/>
                </a:solidFill>
              </a:rPr>
              <a:t>– </a:t>
            </a:r>
            <a:r>
              <a:rPr lang="de-DE" b="1" dirty="0" err="1" smtClean="0">
                <a:solidFill>
                  <a:srgbClr val="1A1A28"/>
                </a:solidFill>
              </a:rPr>
              <a:t>Glorito</a:t>
            </a:r>
            <a:r>
              <a:rPr lang="de-DE" b="1" dirty="0" smtClean="0">
                <a:solidFill>
                  <a:srgbClr val="1A1A28"/>
                </a:solidFill>
              </a:rPr>
              <a:t>,</a:t>
            </a:r>
            <a:endParaRPr lang="de-DE" b="1" dirty="0" smtClean="0">
              <a:solidFill>
                <a:srgbClr val="1A1A28"/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rgbClr val="1A1A28"/>
                </a:solidFill>
              </a:rPr>
              <a:t>Wir fahren </a:t>
            </a:r>
            <a:r>
              <a:rPr lang="de-DE" b="1" dirty="0" smtClean="0"/>
              <a:t>mit dem </a:t>
            </a:r>
            <a:r>
              <a:rPr lang="de-DE" b="1" dirty="0" smtClean="0">
                <a:solidFill>
                  <a:srgbClr val="7030A0"/>
                </a:solidFill>
              </a:rPr>
              <a:t>Auto.</a:t>
            </a:r>
          </a:p>
          <a:p>
            <a:pPr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Picture 4" descr="1автоб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42"/>
            <a:ext cx="2428860" cy="182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трамв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681" y="2714620"/>
            <a:ext cx="2451319" cy="183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1автомоби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1" y="4857759"/>
            <a:ext cx="2428860" cy="18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lesson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2987" y="3248819"/>
            <a:ext cx="7058025" cy="176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958" y="357166"/>
            <a:ext cx="7357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C000"/>
                </a:solidFill>
              </a:rPr>
              <a:t>Macht die Augen für 3 Sekunden zu!</a:t>
            </a:r>
          </a:p>
          <a:p>
            <a:pPr algn="ctr"/>
            <a:r>
              <a:rPr lang="de-DE" sz="4000" b="1" dirty="0" smtClean="0">
                <a:solidFill>
                  <a:srgbClr val="FFC000"/>
                </a:solidFill>
              </a:rPr>
              <a:t>Wiederholt 3 mal!</a:t>
            </a:r>
            <a:endParaRPr lang="de-DE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Ucy;&amp;pcy;&amp;rcy;&amp;acy;&amp;zhcy;&amp;ncy;&amp;iecy;&amp;ncy;&amp;icy;&amp;iecy;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7048500" cy="304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C000"/>
                </a:solidFill>
              </a:rPr>
              <a:t>Drückt die Augen</a:t>
            </a:r>
            <a:r>
              <a:rPr lang="en-US" sz="3600" b="1" dirty="0" err="1" smtClean="0">
                <a:solidFill>
                  <a:srgbClr val="FFC000"/>
                </a:solidFill>
              </a:rPr>
              <a:t>liden</a:t>
            </a:r>
            <a:r>
              <a:rPr lang="de-DE" sz="3600" b="1" dirty="0" smtClean="0">
                <a:solidFill>
                  <a:srgbClr val="FFC000"/>
                </a:solidFill>
              </a:rPr>
              <a:t> 3 Sekunden auf!</a:t>
            </a:r>
          </a:p>
          <a:p>
            <a:pPr algn="ctr"/>
            <a:r>
              <a:rPr lang="de-DE" sz="3600" b="1" dirty="0" smtClean="0">
                <a:solidFill>
                  <a:srgbClr val="FFC000"/>
                </a:solidFill>
              </a:rPr>
              <a:t>Wiederholt 3 mal!</a:t>
            </a:r>
          </a:p>
          <a:p>
            <a:pPr algn="ctr"/>
            <a:endParaRPr lang="en-US" sz="3600" b="1" dirty="0" smtClean="0">
              <a:solidFill>
                <a:srgbClr val="FFC000"/>
              </a:solidFill>
            </a:endParaRPr>
          </a:p>
          <a:p>
            <a:pPr algn="ctr"/>
            <a:endParaRPr lang="en-US" sz="3600" b="1" dirty="0" smtClean="0">
              <a:solidFill>
                <a:srgbClr val="FFC000"/>
              </a:solidFill>
            </a:endParaRPr>
          </a:p>
          <a:p>
            <a:pPr algn="ctr"/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Ucy;&amp;pcy;&amp;rcy;&amp;acy;&amp;zhcy;&amp;ncy;&amp;iecy;&amp;ncy;&amp;icy;&amp;iecy;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28869"/>
            <a:ext cx="6667500" cy="44291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C000"/>
                </a:solidFill>
              </a:rPr>
              <a:t>Seht nach oben, nach rechts, nach links, nach unten! </a:t>
            </a:r>
          </a:p>
          <a:p>
            <a:pPr algn="ctr"/>
            <a:r>
              <a:rPr lang="de-DE" sz="4000" b="1" dirty="0" smtClean="0">
                <a:solidFill>
                  <a:srgbClr val="FFC000"/>
                </a:solidFill>
              </a:rPr>
              <a:t>Wiederholt</a:t>
            </a:r>
            <a:r>
              <a:rPr lang="de-DE" sz="3200" b="1" dirty="0" smtClean="0">
                <a:solidFill>
                  <a:srgbClr val="FFC000"/>
                </a:solidFill>
              </a:rPr>
              <a:t> 3 mal!</a:t>
            </a:r>
          </a:p>
          <a:p>
            <a:pPr algn="ctr"/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Ucy;&amp;pcy;&amp;rcy;&amp;acy;&amp;zhcy;&amp;ncy;&amp;iecy;&amp;ncy;&amp;icy;&amp;iecy;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572428" cy="53530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FFC000"/>
                </a:solidFill>
              </a:rPr>
              <a:t>Seht den Zeigefinger 3 Sekunden an! Macht für 3 Sekunden das linke Auge zu, dann das rechte. Wiederholt 3 mal!  </a:t>
            </a:r>
            <a:endParaRPr lang="de-DE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Ucy;&amp;pcy;&amp;rcy;&amp;acy;&amp;zhcy;&amp;ncy;&amp;iecy;&amp;ncy;&amp;icy;&amp;iecy;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3"/>
            <a:ext cx="6667500" cy="4572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2868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C000"/>
                </a:solidFill>
              </a:rPr>
              <a:t>Legt die Hände an die Schläfe. Zwinkert 5 mal!</a:t>
            </a:r>
          </a:p>
          <a:p>
            <a:pPr algn="ctr"/>
            <a:r>
              <a:rPr lang="de-DE" sz="3600" b="1" dirty="0" smtClean="0">
                <a:solidFill>
                  <a:srgbClr val="FFC000"/>
                </a:solidFill>
              </a:rPr>
              <a:t>Wiederholt  3 mal</a:t>
            </a:r>
            <a:r>
              <a:rPr lang="en-US" sz="3600" b="1" dirty="0" smtClean="0">
                <a:solidFill>
                  <a:srgbClr val="FFC000"/>
                </a:solidFill>
              </a:rPr>
              <a:t>!</a:t>
            </a:r>
            <a:endParaRPr lang="de-DE" sz="3600" b="1" dirty="0" smtClean="0">
              <a:solidFill>
                <a:srgbClr val="FFC000"/>
              </a:solidFill>
            </a:endParaRPr>
          </a:p>
          <a:p>
            <a:r>
              <a:rPr lang="de-DE" sz="2800" b="1" dirty="0" smtClean="0">
                <a:solidFill>
                  <a:srgbClr val="FFC000"/>
                </a:solidFill>
              </a:rPr>
              <a:t> </a:t>
            </a:r>
            <a:endParaRPr lang="de-DE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714620"/>
            <a:ext cx="7000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92D050"/>
                </a:solidFill>
              </a:rPr>
              <a:t>Danke</a:t>
            </a:r>
            <a:r>
              <a:rPr lang="en-US" sz="11500" b="1" dirty="0" smtClean="0">
                <a:solidFill>
                  <a:srgbClr val="92D050"/>
                </a:solidFill>
              </a:rPr>
              <a:t>!</a:t>
            </a:r>
            <a:endParaRPr lang="ru-RU" sz="115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500570"/>
            <a:ext cx="67866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C000"/>
                </a:solidFill>
              </a:rPr>
              <a:t>Danke</a:t>
            </a:r>
            <a:r>
              <a:rPr lang="en-US" sz="11500" b="1" dirty="0" smtClean="0">
                <a:solidFill>
                  <a:srgbClr val="FFC000"/>
                </a:solidFill>
              </a:rPr>
              <a:t>!</a:t>
            </a:r>
            <a:endParaRPr lang="ru-RU" sz="115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928670"/>
            <a:ext cx="72866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70C0"/>
                </a:solidFill>
              </a:rPr>
              <a:t>Danke</a:t>
            </a:r>
            <a:r>
              <a:rPr lang="en-US" sz="11500" b="1" dirty="0" smtClean="0">
                <a:solidFill>
                  <a:srgbClr val="0070C0"/>
                </a:solidFill>
              </a:rPr>
              <a:t>!</a:t>
            </a:r>
            <a:endParaRPr lang="ru-RU" sz="115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AA2B-FCF6-4602-86BB-79717BB152F3}" type="datetime1">
              <a:rPr lang="ru-RU"/>
              <a:pPr/>
              <a:t>10.11.2015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Die </a:t>
            </a:r>
            <a:r>
              <a:rPr lang="en-US" b="1" dirty="0" err="1" smtClean="0">
                <a:solidFill>
                  <a:srgbClr val="FFC000"/>
                </a:solidFill>
              </a:rPr>
              <a:t>Verkehrsmittel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3366"/>
                </a:solidFill>
              </a:rPr>
              <a:t>  d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4714884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i="1" dirty="0"/>
              <a:t>d</a:t>
            </a:r>
            <a:r>
              <a:rPr lang="de-DE" sz="3600" i="1" dirty="0" smtClean="0"/>
              <a:t>ie Kutsche</a:t>
            </a:r>
            <a:endParaRPr lang="de-DE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2643182"/>
            <a:ext cx="2236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i="1" dirty="0" smtClean="0"/>
              <a:t> das Auto </a:t>
            </a:r>
            <a:endParaRPr lang="de-DE" sz="3600" i="1" dirty="0"/>
          </a:p>
        </p:txBody>
      </p:sp>
      <p:pic>
        <p:nvPicPr>
          <p:cNvPr id="10" name="Picture 12" descr="1куч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7" y="1428736"/>
            <a:ext cx="3971265" cy="2643206"/>
          </a:xfrm>
          <a:prstGeom prst="rect">
            <a:avLst/>
          </a:prstGeom>
          <a:noFill/>
        </p:spPr>
      </p:pic>
      <p:pic>
        <p:nvPicPr>
          <p:cNvPr id="11" name="Picture 15" descr="1автомоби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3713844"/>
            <a:ext cx="4318007" cy="28695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E730-3725-41E0-B591-BE72AC0D27BB}" type="datetime1">
              <a:rPr lang="ru-RU"/>
              <a:pPr/>
              <a:t>10.11.2015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Die </a:t>
            </a:r>
            <a:r>
              <a:rPr lang="en-US" b="1" dirty="0" err="1" smtClean="0">
                <a:solidFill>
                  <a:srgbClr val="FFC000"/>
                </a:solidFill>
              </a:rPr>
              <a:t>Verkehrsmittel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3366"/>
                </a:solidFill>
              </a:rPr>
              <a:t>  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7" name="Picture 6" descr="Картинка 10 из 1552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35315"/>
            <a:ext cx="4572000" cy="342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4643446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i="1" dirty="0" smtClean="0"/>
              <a:t> der Bus</a:t>
            </a:r>
            <a:endParaRPr lang="de-DE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2428868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i="1" dirty="0" smtClean="0"/>
              <a:t> der </a:t>
            </a:r>
            <a:r>
              <a:rPr lang="de-DE" sz="3600" i="1" dirty="0" err="1" smtClean="0"/>
              <a:t>Obus</a:t>
            </a:r>
            <a:endParaRPr lang="de-DE" sz="3600" i="1" dirty="0"/>
          </a:p>
        </p:txBody>
      </p:sp>
      <p:pic>
        <p:nvPicPr>
          <p:cNvPr id="10" name="Picture 9" descr="1автоб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3786214" cy="283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6668-F7BE-4536-BD53-72A24200F8C3}" type="datetime1">
              <a:rPr lang="ru-RU"/>
              <a:pPr/>
              <a:t>10.11.2015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Die </a:t>
            </a:r>
            <a:r>
              <a:rPr lang="en-US" b="1" dirty="0" err="1" smtClean="0">
                <a:solidFill>
                  <a:srgbClr val="FFC000"/>
                </a:solidFill>
              </a:rPr>
              <a:t>Verkehrsmittel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3366"/>
                </a:solidFill>
              </a:rPr>
              <a:t>  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Picture 8" descr="Картинка 43 из 1552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28466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786" y="485776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i="1" dirty="0" smtClean="0"/>
              <a:t> das Fahrrad</a:t>
            </a:r>
            <a:endParaRPr lang="de-DE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6211669"/>
            <a:ext cx="29674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3600" i="1" dirty="0" smtClean="0"/>
              <a:t>das Motorrad</a:t>
            </a:r>
            <a:endParaRPr lang="de-DE" sz="3600" i="1" dirty="0"/>
          </a:p>
        </p:txBody>
      </p:sp>
      <p:pic>
        <p:nvPicPr>
          <p:cNvPr id="10" name="Picture 11" descr="1мотоцик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039698"/>
            <a:ext cx="4192595" cy="3129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1B14-11A9-4E48-94B2-0E3FC9FDB721}" type="datetime1">
              <a:rPr lang="ru-RU"/>
              <a:pPr/>
              <a:t>10.11.2015</a:t>
            </a:fld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Die </a:t>
            </a:r>
            <a:r>
              <a:rPr lang="en-US" b="1" dirty="0" err="1" smtClean="0">
                <a:solidFill>
                  <a:srgbClr val="FFC000"/>
                </a:solidFill>
              </a:rPr>
              <a:t>Verkehrsmittel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3366"/>
                </a:solidFill>
              </a:rPr>
              <a:t>  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1785926"/>
            <a:ext cx="27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3200" i="1" dirty="0" smtClean="0"/>
              <a:t>das Flugzeug</a:t>
            </a:r>
            <a:endParaRPr lang="de-DE" sz="3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291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i="1" dirty="0" smtClean="0"/>
              <a:t>  </a:t>
            </a:r>
            <a:endParaRPr lang="de-DE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585789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i="1" dirty="0" smtClean="0"/>
              <a:t>  </a:t>
            </a:r>
            <a:endParaRPr lang="de-DE" sz="3200" i="1" dirty="0"/>
          </a:p>
        </p:txBody>
      </p:sp>
      <p:pic>
        <p:nvPicPr>
          <p:cNvPr id="11" name="Picture 6" descr="11самолё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496"/>
            <a:ext cx="5270785" cy="35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Die </a:t>
            </a:r>
            <a:r>
              <a:rPr lang="en-US" b="1" dirty="0" err="1" smtClean="0">
                <a:solidFill>
                  <a:srgbClr val="FFC000"/>
                </a:solidFill>
              </a:rPr>
              <a:t>Verkehrsmittel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FBCE-E296-4F94-B9E5-579228240358}" type="datetime1">
              <a:rPr lang="ru-RU" smtClean="0"/>
              <a:pPr/>
              <a:t>10.11.2015</a:t>
            </a:fld>
            <a:endParaRPr lang="ru-RU"/>
          </a:p>
        </p:txBody>
      </p:sp>
      <p:pic>
        <p:nvPicPr>
          <p:cNvPr id="5" name="Рисунок 4" descr="http://900igr.net/datas/okruzhajuschij-mir/Istorija-korablja/0007-007-Istorija-korab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143248"/>
            <a:ext cx="4756162" cy="287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ити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357298"/>
            <a:ext cx="3603625" cy="3643338"/>
          </a:xfrm>
          <a:ln w="762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34" y="535782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n-lt"/>
              </a:rPr>
              <a:t>der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3600" b="1" i="1" dirty="0" err="1" smtClean="0">
                <a:latin typeface="+mn-lt"/>
              </a:rPr>
              <a:t>Luftballon</a:t>
            </a:r>
            <a:endParaRPr lang="ru-RU" sz="2000" b="1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192880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Das Flo</a:t>
            </a:r>
            <a:r>
              <a:rPr lang="el-GR" sz="3600" dirty="0" smtClean="0"/>
              <a:t>β</a:t>
            </a:r>
            <a:endParaRPr lang="ru-RU" sz="3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041E-D640-47D6-9AA3-D302319817D0}" type="datetime1">
              <a:rPr lang="ru-RU"/>
              <a:pPr/>
              <a:t>10.11.2015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Die </a:t>
            </a:r>
            <a:r>
              <a:rPr lang="en-US" b="1" dirty="0" err="1" smtClean="0">
                <a:solidFill>
                  <a:srgbClr val="FFC000"/>
                </a:solidFill>
              </a:rPr>
              <a:t>Verkehrsmittel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3366"/>
                </a:solidFill>
              </a:rPr>
              <a:t>  </a:t>
            </a: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Picture 2" descr="Картинка 25 из 1552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429577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трамва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01664"/>
            <a:ext cx="4071966" cy="305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14480" y="5143512"/>
            <a:ext cx="2138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i="1" dirty="0" smtClean="0"/>
              <a:t> der Zug</a:t>
            </a:r>
          </a:p>
          <a:p>
            <a:r>
              <a:rPr lang="de-DE" sz="2400" i="1" dirty="0"/>
              <a:t>d</a:t>
            </a:r>
            <a:r>
              <a:rPr lang="de-DE" sz="2400" i="1" dirty="0" smtClean="0"/>
              <a:t>ie Eisenbahn</a:t>
            </a:r>
            <a:endParaRPr lang="de-DE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3000372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3600" i="1" dirty="0" smtClean="0"/>
              <a:t>die Straßenbahn</a:t>
            </a:r>
            <a:endParaRPr lang="de-DE" sz="3600" i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C000"/>
                </a:solidFill>
              </a:rPr>
              <a:t>Beantwortet</a:t>
            </a:r>
            <a:r>
              <a:rPr lang="en-US" dirty="0" smtClean="0">
                <a:solidFill>
                  <a:srgbClr val="FFC000"/>
                </a:solidFill>
              </a:rPr>
              <a:t> die </a:t>
            </a:r>
            <a:r>
              <a:rPr lang="en-US" dirty="0" err="1" smtClean="0">
                <a:solidFill>
                  <a:srgbClr val="FFC000"/>
                </a:solidFill>
              </a:rPr>
              <a:t>Fragen</a:t>
            </a:r>
            <a:r>
              <a:rPr lang="en-US" dirty="0">
                <a:solidFill>
                  <a:srgbClr val="FFC000"/>
                </a:solidFill>
              </a:rPr>
              <a:t>!</a:t>
            </a:r>
            <a:endParaRPr lang="ru-RU" dirty="0" smtClean="0">
              <a:solidFill>
                <a:srgbClr val="FFC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488"/>
            <a:ext cx="8229600" cy="488316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Welche Verkehrsmittel gibt es in einer Stadt?</a:t>
            </a:r>
          </a:p>
          <a:p>
            <a:pPr eaLnBrk="1" hangingPunct="1">
              <a:defRPr/>
            </a:pPr>
            <a:r>
              <a:rPr lang="de-DE" dirty="0" smtClean="0"/>
              <a:t> Fährst  du mit dem Auto gern? 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Fährst du in die Schule mit dem Bus oder gehst zu Fu</a:t>
            </a:r>
            <a:r>
              <a:rPr lang="el-GR" dirty="0" smtClean="0"/>
              <a:t>β</a:t>
            </a:r>
            <a:r>
              <a:rPr lang="de-DE" dirty="0" smtClean="0"/>
              <a:t>?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Was ist dein Lieblingsverkehrsmittel?</a:t>
            </a:r>
          </a:p>
          <a:p>
            <a:pPr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Универсал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693</Words>
  <Application>Microsoft Office PowerPoint</Application>
  <PresentationFormat>Экран (4:3)</PresentationFormat>
  <Paragraphs>150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Универсал</vt:lpstr>
      <vt:lpstr>Das Leben in der Groβstadt</vt:lpstr>
      <vt:lpstr>Mundgymnastik </vt:lpstr>
      <vt:lpstr>Die Verkehrsmittel </vt:lpstr>
      <vt:lpstr>Die Verkehrsmittel</vt:lpstr>
      <vt:lpstr>Die Verkehrsmittel</vt:lpstr>
      <vt:lpstr>Die Verkehrsmittel</vt:lpstr>
      <vt:lpstr>Die Verkehrsmittel</vt:lpstr>
      <vt:lpstr>Die Verkehrsmittel</vt:lpstr>
      <vt:lpstr>Beantwortet die Fragen!</vt:lpstr>
      <vt:lpstr>Mein Lieblingsverkehrsmittel</vt:lpstr>
      <vt:lpstr>Womit  fahren die Menschen?</vt:lpstr>
      <vt:lpstr>  Welche Buchstaben fehlen?</vt:lpstr>
      <vt:lpstr>Wie ist es richtig?     halten</vt:lpstr>
      <vt:lpstr>  Welche Buchstaben fehlen?</vt:lpstr>
      <vt:lpstr>Wie ist es richtig?     halten</vt:lpstr>
      <vt:lpstr> Wie fragt man nach dem Weg?</vt:lpstr>
      <vt:lpstr>So kann man antworten: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Verkehr</dc:title>
  <dc:creator>Admin</dc:creator>
  <cp:lastModifiedBy>Admin</cp:lastModifiedBy>
  <cp:revision>51</cp:revision>
  <dcterms:created xsi:type="dcterms:W3CDTF">2012-12-17T10:50:13Z</dcterms:created>
  <dcterms:modified xsi:type="dcterms:W3CDTF">2015-11-09T22:56:24Z</dcterms:modified>
</cp:coreProperties>
</file>