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4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2" r:id="rId16"/>
    <p:sldId id="274" r:id="rId17"/>
    <p:sldId id="285" r:id="rId18"/>
    <p:sldId id="284" r:id="rId19"/>
    <p:sldId id="281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104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D4FF-CA9A-4EFC-8C5A-F75619953234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1DCC-61F5-43AF-BAE3-9BCF2655C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D4FF-CA9A-4EFC-8C5A-F75619953234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1DCC-61F5-43AF-BAE3-9BCF2655C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D4FF-CA9A-4EFC-8C5A-F75619953234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1DCC-61F5-43AF-BAE3-9BCF2655C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D4FF-CA9A-4EFC-8C5A-F75619953234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1DCC-61F5-43AF-BAE3-9BCF2655C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D4FF-CA9A-4EFC-8C5A-F75619953234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1DCC-61F5-43AF-BAE3-9BCF2655C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D4FF-CA9A-4EFC-8C5A-F75619953234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1DCC-61F5-43AF-BAE3-9BCF2655C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D4FF-CA9A-4EFC-8C5A-F75619953234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1DCC-61F5-43AF-BAE3-9BCF2655C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D4FF-CA9A-4EFC-8C5A-F75619953234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1DCC-61F5-43AF-BAE3-9BCF2655C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D4FF-CA9A-4EFC-8C5A-F75619953234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1DCC-61F5-43AF-BAE3-9BCF2655C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D4FF-CA9A-4EFC-8C5A-F75619953234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1DCC-61F5-43AF-BAE3-9BCF2655C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D4FF-CA9A-4EFC-8C5A-F75619953234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F1DCC-61F5-43AF-BAE3-9BCF2655C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D4FF-CA9A-4EFC-8C5A-F75619953234}" type="datetimeFigureOut">
              <a:rPr lang="ru-RU" smtClean="0"/>
              <a:pPr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F1DCC-61F5-43AF-BAE3-9BCF2655C5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3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12" Type="http://schemas.openxmlformats.org/officeDocument/2006/relationships/image" Target="../media/image6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11" Type="http://schemas.openxmlformats.org/officeDocument/2006/relationships/image" Target="../media/image61.jpeg"/><Relationship Id="rId5" Type="http://schemas.openxmlformats.org/officeDocument/2006/relationships/image" Target="../media/image55.jpeg"/><Relationship Id="rId10" Type="http://schemas.openxmlformats.org/officeDocument/2006/relationships/image" Target="../media/image60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Relationship Id="rId1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90" y="0"/>
            <a:ext cx="915429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0100" y="0"/>
            <a:ext cx="7358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Презентация учителя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Визитная карточка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Admin\Мои документы\Загрузки\авата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356"/>
            <a:ext cx="2736718" cy="36821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1285860"/>
            <a:ext cx="60007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Constantia" pitchFamily="18" charset="0"/>
              </a:rPr>
              <a:t>Труфанова Елена Аркадиевна</a:t>
            </a:r>
            <a:br>
              <a:rPr lang="ru-RU" sz="2800" b="1" i="1" dirty="0" smtClean="0">
                <a:solidFill>
                  <a:srgbClr val="0070C0"/>
                </a:solidFill>
                <a:latin typeface="Constantia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latin typeface="Constantia" pitchFamily="18" charset="0"/>
              </a:rPr>
              <a:t> Учитель немецкого языка 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Constantia" pitchFamily="18" charset="0"/>
              </a:rPr>
              <a:t>МКОУ «</a:t>
            </a:r>
            <a:r>
              <a:rPr lang="ru-RU" sz="2800" b="1" i="1" dirty="0" err="1" smtClean="0">
                <a:solidFill>
                  <a:srgbClr val="0070C0"/>
                </a:solidFill>
                <a:latin typeface="Constantia" pitchFamily="18" charset="0"/>
              </a:rPr>
              <a:t>Среднеикорецкая</a:t>
            </a:r>
            <a:r>
              <a:rPr lang="ru-RU" sz="2800" b="1" i="1" dirty="0" smtClean="0">
                <a:solidFill>
                  <a:srgbClr val="0070C0"/>
                </a:solidFill>
                <a:latin typeface="Constantia" pitchFamily="18" charset="0"/>
              </a:rPr>
              <a:t> СОШ»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Constantia" pitchFamily="18" charset="0"/>
              </a:rPr>
              <a:t>Образование – высшее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Constantia" pitchFamily="18" charset="0"/>
              </a:rPr>
              <a:t>Стаж работы – 26 лет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Constantia" pitchFamily="18" charset="0"/>
              </a:rPr>
              <a:t>Квалификационная категория -1 </a:t>
            </a:r>
            <a:endParaRPr lang="ru-RU" sz="28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1026" name="Picture 2" descr="D:\ФОТО\ЛАГЕРЬ 2015\лето 2015 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929066"/>
            <a:ext cx="4000528" cy="2666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3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142852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Constantia" pitchFamily="18" charset="0"/>
              </a:rPr>
              <a:t>Моё педагогическое кредо</a:t>
            </a:r>
            <a:endParaRPr lang="ru-RU" sz="4000" b="1" i="1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000108"/>
            <a:ext cx="8358246" cy="2000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Constantia" pitchFamily="18" charset="0"/>
              </a:rPr>
              <a:t>«Учитель, будь солнцем, излучающим человеческое тепло, будь почвой, богатой ферментами человеческих чувств, и сей знания не только в памяти своих учеников, но и в душах и </a:t>
            </a:r>
            <a:r>
              <a:rPr lang="ru-RU" sz="2400" b="1" i="1" dirty="0" smtClean="0">
                <a:solidFill>
                  <a:srgbClr val="0070C0"/>
                </a:solidFill>
                <a:latin typeface="Constantia" pitchFamily="18" charset="0"/>
              </a:rPr>
              <a:t>сердцах!» </a:t>
            </a:r>
            <a:endParaRPr lang="ru-RU" sz="2400" b="1" i="1" dirty="0">
              <a:solidFill>
                <a:srgbClr val="0070C0"/>
              </a:solidFill>
              <a:latin typeface="Constantia" pitchFamily="18" charset="0"/>
            </a:endParaRPr>
          </a:p>
          <a:p>
            <a:r>
              <a:rPr lang="ru-RU" sz="2400" b="1" i="1" dirty="0">
                <a:solidFill>
                  <a:srgbClr val="0070C0"/>
                </a:solidFill>
                <a:latin typeface="Constantia" pitchFamily="18" charset="0"/>
              </a:rPr>
              <a:t>                                                                    /Ш. А. </a:t>
            </a:r>
            <a:r>
              <a:rPr lang="ru-RU" sz="2400" b="1" i="1" dirty="0" err="1">
                <a:solidFill>
                  <a:srgbClr val="0070C0"/>
                </a:solidFill>
                <a:latin typeface="Constantia" pitchFamily="18" charset="0"/>
              </a:rPr>
              <a:t>Амонашвили</a:t>
            </a:r>
            <a:r>
              <a:rPr lang="ru-RU" sz="2400" b="1" i="1" dirty="0">
                <a:solidFill>
                  <a:srgbClr val="0070C0"/>
                </a:solidFill>
                <a:latin typeface="Constantia" pitchFamily="18" charset="0"/>
              </a:rPr>
              <a:t>/</a:t>
            </a:r>
          </a:p>
        </p:txBody>
      </p:sp>
      <p:pic>
        <p:nvPicPr>
          <p:cNvPr id="9217" name="Picture 1" descr="D:\ФОТО\фото с семинара 23.10.2014\IMG_0518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857496"/>
            <a:ext cx="4714908" cy="38482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3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142852"/>
            <a:ext cx="892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Constantia" pitchFamily="18" charset="0"/>
              </a:rPr>
              <a:t>Повышение квалификации</a:t>
            </a:r>
            <a:endParaRPr lang="ru-RU" sz="4000" b="1" i="1" dirty="0"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24579" name="Picture 3" descr="G:\ГРАМОТЫ\КУРСЫ МЕТОДИКА 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000108"/>
            <a:ext cx="4285284" cy="2870197"/>
          </a:xfrm>
          <a:prstGeom prst="rect">
            <a:avLst/>
          </a:prstGeom>
          <a:noFill/>
        </p:spPr>
      </p:pic>
      <p:pic>
        <p:nvPicPr>
          <p:cNvPr id="24580" name="Picture 4" descr="G:\ГРАМОТЫ\свидетельство о курсах_г. МОСКВА 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029505"/>
            <a:ext cx="3924973" cy="2828123"/>
          </a:xfrm>
          <a:prstGeom prst="rect">
            <a:avLst/>
          </a:prstGeom>
          <a:noFill/>
        </p:spPr>
      </p:pic>
      <p:pic>
        <p:nvPicPr>
          <p:cNvPr id="24581" name="Picture 5" descr="G:\ГРАМОТЫ\курсы ИКТ 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929066"/>
            <a:ext cx="3968705" cy="28421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08" y="0"/>
            <a:ext cx="91543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071670" y="142852"/>
            <a:ext cx="5072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Constantia" pitchFamily="18" charset="0"/>
              </a:rPr>
              <a:t>На уроках</a:t>
            </a:r>
            <a:endParaRPr lang="ru-RU" sz="3600" b="1" i="1" dirty="0"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25602" name="Picture 2" descr="D:\ФОТО\НЕДЕЛЯ ИЯ 9-14 февраля 2015\неделя ИЯ 2015 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85794"/>
            <a:ext cx="4214842" cy="3000396"/>
          </a:xfrm>
          <a:prstGeom prst="rect">
            <a:avLst/>
          </a:prstGeom>
          <a:noFill/>
        </p:spPr>
      </p:pic>
      <p:pic>
        <p:nvPicPr>
          <p:cNvPr id="25603" name="Picture 3" descr="D:\ФОТО\Открытый урок 11.11.2015 Е.А\транспорт 1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785794"/>
            <a:ext cx="4143404" cy="3000396"/>
          </a:xfrm>
          <a:prstGeom prst="rect">
            <a:avLst/>
          </a:prstGeom>
          <a:noFill/>
        </p:spPr>
      </p:pic>
      <p:pic>
        <p:nvPicPr>
          <p:cNvPr id="25604" name="Picture 4" descr="D:\ФОТО\ОБЛАСТНОЙ СЕМИНАР 18.12.2014\Москва 23.11.-02.12.2014 0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3929066"/>
            <a:ext cx="4357718" cy="2904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308" y="0"/>
            <a:ext cx="91543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928794" y="0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Constantia" pitchFamily="18" charset="0"/>
              </a:rPr>
              <a:t>Мероприятия с классом</a:t>
            </a:r>
            <a:endParaRPr lang="ru-RU" sz="3200" b="1" i="1" dirty="0"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26626" name="Picture 2" descr="D:\ФОТО\2014-2015 уч.г\06.09.2014 КУДЫКИНА ГОРА\06.09.2014 КУДЫКИНА ГОРА 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32" y="500042"/>
            <a:ext cx="2571768" cy="1928826"/>
          </a:xfrm>
          <a:prstGeom prst="rect">
            <a:avLst/>
          </a:prstGeom>
          <a:noFill/>
        </p:spPr>
      </p:pic>
      <p:pic>
        <p:nvPicPr>
          <p:cNvPr id="26627" name="Picture 3" descr="D:\ФОТО\2013-2014-дети мои\7 февраля 21014 0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" y="500042"/>
            <a:ext cx="2571768" cy="1928826"/>
          </a:xfrm>
          <a:prstGeom prst="rect">
            <a:avLst/>
          </a:prstGeom>
          <a:noFill/>
        </p:spPr>
      </p:pic>
      <p:pic>
        <p:nvPicPr>
          <p:cNvPr id="26632" name="Picture 8" descr="D:\ФОТО\8 мая 2015 Праздничный концерт и шествие БЕССМЕРТНЫЙ ПОЛК\8 мая 2015 Праздничный концерт и шествие БЕССМЕРТНЫЙ ПОЛК 1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86148"/>
            <a:ext cx="3071802" cy="2428868"/>
          </a:xfrm>
          <a:prstGeom prst="rect">
            <a:avLst/>
          </a:prstGeom>
          <a:noFill/>
        </p:spPr>
      </p:pic>
      <p:pic>
        <p:nvPicPr>
          <p:cNvPr id="26636" name="Picture 12" descr="https://pp.vk.me/c624716/v624716170/2fc3c/3Qx2X6Xd3W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3286124"/>
            <a:ext cx="3143240" cy="2500306"/>
          </a:xfrm>
          <a:prstGeom prst="rect">
            <a:avLst/>
          </a:prstGeom>
          <a:noFill/>
        </p:spPr>
      </p:pic>
      <p:pic>
        <p:nvPicPr>
          <p:cNvPr id="26631" name="Picture 7" descr="D:\ФОТО\6 мая 2015 флэш-моб ДЕНЬ ПОБЕДЫ\6 мая 2015 флэш-моб ДЕНЬ ПОБЕДЫ 0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642918"/>
            <a:ext cx="3965801" cy="2643206"/>
          </a:xfrm>
          <a:prstGeom prst="rect">
            <a:avLst/>
          </a:prstGeom>
          <a:noFill/>
        </p:spPr>
      </p:pic>
      <p:pic>
        <p:nvPicPr>
          <p:cNvPr id="26637" name="Picture 13" descr="D:\ФОТО\ДИВНОГОРЬЕ 16.09.2015\транспорт 08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71802" y="4000504"/>
            <a:ext cx="292895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3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 descr="D:\ФОТО\НЕДЕЛЯ-2013\фото 2013 неделя ИЯ\фото 2013 неделя ИЯ 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642918"/>
            <a:ext cx="3714775" cy="2786082"/>
          </a:xfrm>
          <a:prstGeom prst="rect">
            <a:avLst/>
          </a:prstGeom>
          <a:noFill/>
        </p:spPr>
      </p:pic>
      <p:pic>
        <p:nvPicPr>
          <p:cNvPr id="4" name="Picture 5" descr="D:\ФОТО\неделя Ия-2011\новые 0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642918"/>
            <a:ext cx="3619525" cy="27146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0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latin typeface="Constantia" pitchFamily="18" charset="0"/>
              </a:rPr>
              <a:t>Внеурочная деятельность по немецкому языку</a:t>
            </a:r>
            <a:endParaRPr lang="ru-RU" sz="2800" b="1" i="1" dirty="0"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29697" name="Picture 1" descr="D:\ФОТО\Праздник алфавита 25.12.2013\что-то новенькое-2013 0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06" y="4179075"/>
            <a:ext cx="3476681" cy="2607511"/>
          </a:xfrm>
          <a:prstGeom prst="rect">
            <a:avLst/>
          </a:prstGeom>
          <a:noFill/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214782"/>
            <a:ext cx="3429024" cy="257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571868" y="4657563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Constantia" pitchFamily="18" charset="0"/>
              </a:rPr>
              <a:t>Кружок «Немецкий – играя!»</a:t>
            </a:r>
            <a:endParaRPr lang="ru-RU" sz="2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1073522"/>
            <a:ext cx="15001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Constantia" pitchFamily="18" charset="0"/>
              </a:rPr>
              <a:t>Недели иностранных языков</a:t>
            </a:r>
            <a:endParaRPr lang="ru-RU" sz="2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3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 descr="D:\ФОТО\НОВОГОДНИЙ ПРАЗДНИК 26.12.2014\новогодний праздник 26.12.2014 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3717509" cy="24777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142852"/>
            <a:ext cx="87868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Constantia" pitchFamily="18" charset="0"/>
              </a:rPr>
              <a:t>Внеурочная деятельность.</a:t>
            </a:r>
          </a:p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Constantia" pitchFamily="18" charset="0"/>
              </a:rPr>
              <a:t>Театральная студия «Элегия»</a:t>
            </a:r>
            <a:endParaRPr lang="ru-RU" sz="2800" b="1" i="1" dirty="0"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27650" name="Picture 2" descr="D:\ФОТО\НОВОГОДНИЙ ПРАЗДНИК 26.12.2014\новогодний праздник 26.12.2014 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8791" y="1000108"/>
            <a:ext cx="3650927" cy="2433342"/>
          </a:xfrm>
          <a:prstGeom prst="rect">
            <a:avLst/>
          </a:prstGeom>
          <a:noFill/>
        </p:spPr>
      </p:pic>
      <p:pic>
        <p:nvPicPr>
          <p:cNvPr id="27651" name="Picture 3" descr="D:\ФОТО\СПЕКТАКЛЬ ЗОЛОТОЙ КЛЮЧИК\20.05.2015 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2" y="4334513"/>
            <a:ext cx="3786214" cy="252351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643306" y="1142984"/>
            <a:ext cx="1571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Constantia" pitchFamily="18" charset="0"/>
              </a:rPr>
              <a:t>28.12.2014 г. –Новогодний праздник для начальной школы</a:t>
            </a:r>
            <a:endParaRPr lang="ru-RU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27652" name="Picture 4" descr="D:\ФОТО\СПЕКТАКЛЬ ЗОЛОТОЙ КЛЮЧИК\20.05.2015 0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78232" y="4214818"/>
            <a:ext cx="3965800" cy="264320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714744" y="3929066"/>
            <a:ext cx="1428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  <a:latin typeface="Constantia" pitchFamily="18" charset="0"/>
              </a:rPr>
              <a:t>20.05.2015 г. – Спектакль «Золотой ключик или приключения Буратино»</a:t>
            </a:r>
            <a:endParaRPr lang="ru-RU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3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00166" y="214290"/>
            <a:ext cx="6643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Constantia" pitchFamily="18" charset="0"/>
              </a:rPr>
              <a:t>Я в сети Интернет</a:t>
            </a:r>
            <a:endParaRPr lang="ru-RU" sz="4000" b="1" i="1" dirty="0"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1026" name="Picture 2" descr="C:\Users\Admin\Desktop\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4890361" cy="2571726"/>
          </a:xfrm>
          <a:prstGeom prst="rect">
            <a:avLst/>
          </a:prstGeom>
          <a:noFill/>
        </p:spPr>
      </p:pic>
      <p:pic>
        <p:nvPicPr>
          <p:cNvPr id="1027" name="Picture 3" descr="C:\Users\Admin\Desktop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233" y="2428868"/>
            <a:ext cx="4468767" cy="2071702"/>
          </a:xfrm>
          <a:prstGeom prst="rect">
            <a:avLst/>
          </a:prstGeom>
          <a:noFill/>
        </p:spPr>
      </p:pic>
      <p:pic>
        <p:nvPicPr>
          <p:cNvPr id="1030" name="Picture 6" descr="C:\Users\Admin\Desktop\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643314"/>
            <a:ext cx="3800468" cy="2400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0568"/>
            <a:ext cx="9288550" cy="695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643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Constantia" pitchFamily="18" charset="0"/>
              </a:rPr>
              <a:t>Награды и благодарности</a:t>
            </a:r>
            <a:endParaRPr lang="ru-RU" sz="3600" b="1" i="1" dirty="0"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30722" name="Picture 2" descr="G:\ГРАМОТЫ\грамота департамен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785794"/>
            <a:ext cx="1920335" cy="2643206"/>
          </a:xfrm>
          <a:prstGeom prst="rect">
            <a:avLst/>
          </a:prstGeom>
          <a:noFill/>
        </p:spPr>
      </p:pic>
      <p:pic>
        <p:nvPicPr>
          <p:cNvPr id="30723" name="Picture 3" descr="G:\ГРАМОТЫ\23.05.2015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785794"/>
            <a:ext cx="1858452" cy="2571768"/>
          </a:xfrm>
          <a:prstGeom prst="rect">
            <a:avLst/>
          </a:prstGeom>
          <a:noFill/>
        </p:spPr>
      </p:pic>
      <p:pic>
        <p:nvPicPr>
          <p:cNvPr id="30724" name="Picture 4" descr="G:\ГРАМОТЫ\b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785794"/>
            <a:ext cx="1803113" cy="2481858"/>
          </a:xfrm>
          <a:prstGeom prst="rect">
            <a:avLst/>
          </a:prstGeom>
          <a:noFill/>
        </p:spPr>
      </p:pic>
      <p:pic>
        <p:nvPicPr>
          <p:cNvPr id="30726" name="Picture 6" descr="G:\ГРАМОТЫ\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785794"/>
            <a:ext cx="1816532" cy="2500330"/>
          </a:xfrm>
          <a:prstGeom prst="rect">
            <a:avLst/>
          </a:prstGeom>
          <a:noFill/>
        </p:spPr>
      </p:pic>
      <p:pic>
        <p:nvPicPr>
          <p:cNvPr id="30727" name="Picture 7" descr="G:\ГРАМОТЫ\hj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785794"/>
            <a:ext cx="1785950" cy="2458235"/>
          </a:xfrm>
          <a:prstGeom prst="rect">
            <a:avLst/>
          </a:prstGeom>
          <a:noFill/>
        </p:spPr>
      </p:pic>
      <p:pic>
        <p:nvPicPr>
          <p:cNvPr id="30728" name="Picture 8" descr="G:\ГРАМОТЫ\1_c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44" y="3214686"/>
            <a:ext cx="1845040" cy="2571768"/>
          </a:xfrm>
          <a:prstGeom prst="rect">
            <a:avLst/>
          </a:prstGeom>
          <a:noFill/>
        </p:spPr>
      </p:pic>
      <p:pic>
        <p:nvPicPr>
          <p:cNvPr id="30729" name="Picture 9" descr="G:\ГРАМОТЫ\Труфанова Елена Аркадиевна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00232" y="3143248"/>
            <a:ext cx="1806660" cy="2571767"/>
          </a:xfrm>
          <a:prstGeom prst="rect">
            <a:avLst/>
          </a:prstGeom>
          <a:noFill/>
        </p:spPr>
      </p:pic>
      <p:pic>
        <p:nvPicPr>
          <p:cNvPr id="30730" name="Picture 10" descr="G:\ГРАМОТЫ\Труфанова Елена Аркадиевна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4744" y="3143248"/>
            <a:ext cx="1818079" cy="2571768"/>
          </a:xfrm>
          <a:prstGeom prst="rect">
            <a:avLst/>
          </a:prstGeom>
          <a:noFill/>
        </p:spPr>
      </p:pic>
      <p:pic>
        <p:nvPicPr>
          <p:cNvPr id="30731" name="Picture 11" descr="G:\ГРАМОТЫ\диплом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0694" y="3143248"/>
            <a:ext cx="1868434" cy="2571768"/>
          </a:xfrm>
          <a:prstGeom prst="rect">
            <a:avLst/>
          </a:prstGeom>
          <a:noFill/>
        </p:spPr>
      </p:pic>
      <p:pic>
        <p:nvPicPr>
          <p:cNvPr id="30725" name="Picture 5" descr="D:\ФОТО\23 мая 201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86644" y="5476887"/>
            <a:ext cx="2071670" cy="1381113"/>
          </a:xfrm>
          <a:prstGeom prst="rect">
            <a:avLst/>
          </a:prstGeom>
          <a:noFill/>
        </p:spPr>
      </p:pic>
      <p:pic>
        <p:nvPicPr>
          <p:cNvPr id="30732" name="Picture 12" descr="G:\ГРАМОТЫ\jk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29520" y="3214686"/>
            <a:ext cx="1581271" cy="1148821"/>
          </a:xfrm>
          <a:prstGeom prst="rect">
            <a:avLst/>
          </a:prstGeom>
          <a:noFill/>
        </p:spPr>
      </p:pic>
      <p:pic>
        <p:nvPicPr>
          <p:cNvPr id="30733" name="Picture 13" descr="G:\ГРАМОТЫ\диплом3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358114" y="4286257"/>
            <a:ext cx="1714480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3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2976" y="214290"/>
            <a:ext cx="65008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00B050"/>
                </a:solidFill>
                <a:latin typeface="Constantia" pitchFamily="18" charset="0"/>
              </a:rPr>
              <a:t>Моё хобби</a:t>
            </a:r>
            <a:endParaRPr lang="ru-RU" sz="4400" b="1" i="1" dirty="0"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31748" name="Picture 4" descr="http://itd0.mycdn.me/image?t=13&amp;bid=323738163467&amp;id=323738163467&amp;plc=WEB&amp;tkn=*7LMH5ss2lVB90jofqVcaviIqT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2286000" cy="1714500"/>
          </a:xfrm>
          <a:prstGeom prst="rect">
            <a:avLst/>
          </a:prstGeom>
          <a:noFill/>
        </p:spPr>
      </p:pic>
      <p:pic>
        <p:nvPicPr>
          <p:cNvPr id="31750" name="Picture 6" descr="http://itd0.mycdn.me/image?t=13&amp;bid=357997089547&amp;id=357997089547&amp;plc=WEB&amp;tkn=*KAaSvBSNGsFXgBM-v_R4IrVjkb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143116"/>
            <a:ext cx="1714500" cy="2286001"/>
          </a:xfrm>
          <a:prstGeom prst="rect">
            <a:avLst/>
          </a:prstGeom>
          <a:noFill/>
        </p:spPr>
      </p:pic>
      <p:pic>
        <p:nvPicPr>
          <p:cNvPr id="31752" name="Picture 8" descr="http://itd0.mycdn.me/image?t=13&amp;bid=594136533771&amp;id=594136533771&amp;plc=WEB&amp;tkn=*MOhL9rPih_Qse_JdDGQgdfkoIf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85728"/>
            <a:ext cx="2286000" cy="1714500"/>
          </a:xfrm>
          <a:prstGeom prst="rect">
            <a:avLst/>
          </a:prstGeom>
          <a:noFill/>
        </p:spPr>
      </p:pic>
      <p:pic>
        <p:nvPicPr>
          <p:cNvPr id="31754" name="Picture 10" descr="http://itd0.mycdn.me/image?t=13&amp;bid=594136533003&amp;id=594136533003&amp;plc=WEB&amp;tkn=*fYmDUa9ORY5mmDd3OyL5ZKTjPs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6644" y="2143116"/>
            <a:ext cx="1714500" cy="2286001"/>
          </a:xfrm>
          <a:prstGeom prst="rect">
            <a:avLst/>
          </a:prstGeom>
          <a:noFill/>
        </p:spPr>
      </p:pic>
      <p:pic>
        <p:nvPicPr>
          <p:cNvPr id="31756" name="Picture 12" descr="http://itd0.mycdn.me/image?t=13&amp;bid=230343110667&amp;id=230343110667&amp;plc=WEB&amp;tkn=*MBmSnVr6OwMcRdjqDswfzgAqeY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60" y="928670"/>
            <a:ext cx="2286000" cy="1714500"/>
          </a:xfrm>
          <a:prstGeom prst="rect">
            <a:avLst/>
          </a:prstGeom>
          <a:noFill/>
        </p:spPr>
      </p:pic>
      <p:pic>
        <p:nvPicPr>
          <p:cNvPr id="31758" name="Picture 14" descr="http://itd0.mycdn.me/image?t=13&amp;bid=351498205451&amp;id=351498205451&amp;plc=WEB&amp;tkn=*z2XK9wLa1aGvc8V24VDBJ_AdLB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928670"/>
            <a:ext cx="2286000" cy="1714500"/>
          </a:xfrm>
          <a:prstGeom prst="rect">
            <a:avLst/>
          </a:prstGeom>
          <a:noFill/>
        </p:spPr>
      </p:pic>
      <p:pic>
        <p:nvPicPr>
          <p:cNvPr id="31760" name="Picture 16" descr="http://itd0.mycdn.me/image?t=13&amp;bid=230367458827&amp;id=230367458827&amp;plc=WEB&amp;tkn=*Cv9dSeC7mLCJhg8jocGu9eIZQh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3438" y="2714620"/>
            <a:ext cx="2286000" cy="1714500"/>
          </a:xfrm>
          <a:prstGeom prst="rect">
            <a:avLst/>
          </a:prstGeom>
          <a:noFill/>
        </p:spPr>
      </p:pic>
      <p:pic>
        <p:nvPicPr>
          <p:cNvPr id="31762" name="Picture 18" descr="http://itd0.mycdn.me/image?t=13&amp;bid=230368364811&amp;id=230368364811&amp;plc=WEB&amp;tkn=*0LU5lZIpgMhEOxhLX1krlRTKSx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00232" y="2786058"/>
            <a:ext cx="2286000" cy="1714500"/>
          </a:xfrm>
          <a:prstGeom prst="rect">
            <a:avLst/>
          </a:prstGeom>
          <a:noFill/>
        </p:spPr>
      </p:pic>
      <p:pic>
        <p:nvPicPr>
          <p:cNvPr id="31764" name="Picture 20" descr="http://itd0.mycdn.me/image?t=13&amp;bid=597386123787&amp;id=597386123787&amp;plc=WEB&amp;tkn=*Ig2DT58s2eXXNA6cv5GThUvJ96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572008"/>
            <a:ext cx="2286000" cy="1714500"/>
          </a:xfrm>
          <a:prstGeom prst="rect">
            <a:avLst/>
          </a:prstGeom>
          <a:noFill/>
        </p:spPr>
      </p:pic>
      <p:pic>
        <p:nvPicPr>
          <p:cNvPr id="31766" name="Picture 22" descr="http://itd0.mycdn.me/image?t=13&amp;bid=349135706635&amp;id=349135706635&amp;plc=WEB&amp;tkn=*WBzb6wL2qz_JLQ1llOPqWnb2X2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5143500"/>
            <a:ext cx="2286000" cy="1714500"/>
          </a:xfrm>
          <a:prstGeom prst="rect">
            <a:avLst/>
          </a:prstGeom>
          <a:noFill/>
        </p:spPr>
      </p:pic>
      <p:pic>
        <p:nvPicPr>
          <p:cNvPr id="31768" name="Picture 24" descr="http://itd0.mycdn.me/image?t=13&amp;bid=349111982347&amp;id=349111982347&amp;plc=WEB&amp;tkn=*_c-6JwF2DdOfQmtYzOiF2pGN8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0" y="5143500"/>
            <a:ext cx="2286000" cy="1714500"/>
          </a:xfrm>
          <a:prstGeom prst="rect">
            <a:avLst/>
          </a:prstGeom>
          <a:noFill/>
        </p:spPr>
      </p:pic>
      <p:pic>
        <p:nvPicPr>
          <p:cNvPr id="31770" name="Picture 26" descr="http://itd0.mycdn.me/image?t=13&amp;bid=349111985675&amp;id=349111985675&amp;plc=WEB&amp;tkn=*cwCG3H6Yoi2EmVQ1nCnsUGgJvV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6578" y="4446979"/>
            <a:ext cx="2357454" cy="1768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3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Constantia" pitchFamily="18" charset="0"/>
              </a:rPr>
              <a:t>«Учитель готовится к хорошему уроку всю жизнь»</a:t>
            </a: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Constantia" pitchFamily="18" charset="0"/>
              </a:rPr>
              <a:t>                                          /В.А. Сухомлинский/</a:t>
            </a:r>
            <a:endParaRPr lang="ru-RU" sz="3200" b="1" i="1" dirty="0"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00108"/>
            <a:ext cx="4173391" cy="278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 descr="D:\ФОТО\ВЫПУСК-2016\DSCF08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474" y="1428736"/>
            <a:ext cx="3619526" cy="2714644"/>
          </a:xfrm>
          <a:prstGeom prst="rect">
            <a:avLst/>
          </a:prstGeom>
          <a:noFill/>
        </p:spPr>
      </p:pic>
      <p:pic>
        <p:nvPicPr>
          <p:cNvPr id="34820" name="Picture 4" descr="F:\НАШЕ МО\Недели ИЯ\НЕДЕЛЯ ИЯ 9-14 февраля 2015\неделя ИЯ 2015 0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000504"/>
            <a:ext cx="4072984" cy="2714644"/>
          </a:xfrm>
          <a:prstGeom prst="rect">
            <a:avLst/>
          </a:prstGeom>
          <a:noFill/>
        </p:spPr>
      </p:pic>
      <p:pic>
        <p:nvPicPr>
          <p:cNvPr id="34821" name="Picture 5" descr="D:\ФОТО\Открытый урок 11.11.2015 Е.А\транспорт 12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4286256"/>
            <a:ext cx="3214774" cy="2411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D:\ФОТО\я 1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28604"/>
            <a:ext cx="1955804" cy="269889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142852"/>
            <a:ext cx="4500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Constantia" pitchFamily="18" charset="0"/>
              </a:rPr>
              <a:t>Моё детство</a:t>
            </a:r>
            <a:endParaRPr lang="ru-RU" sz="3600" b="1" i="1" dirty="0"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3076" name="Picture 4" descr="D:\ФОТО\я 2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000108"/>
            <a:ext cx="3402013" cy="2798763"/>
          </a:xfrm>
          <a:prstGeom prst="rect">
            <a:avLst/>
          </a:prstGeom>
          <a:noFill/>
        </p:spPr>
      </p:pic>
      <p:pic>
        <p:nvPicPr>
          <p:cNvPr id="3077" name="Picture 5" descr="D:\ФОТО\я 3_c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7787" y="428604"/>
            <a:ext cx="2716213" cy="3236913"/>
          </a:xfrm>
          <a:prstGeom prst="rect">
            <a:avLst/>
          </a:prstGeom>
          <a:noFill/>
        </p:spPr>
      </p:pic>
      <p:pic>
        <p:nvPicPr>
          <p:cNvPr id="3080" name="Picture 8" descr="D:\ФОТО\я 4_cr_cr_c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4098715"/>
            <a:ext cx="3286148" cy="2526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3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2" name="Picture 2" descr="http://cs628123.vk.me/v628123167/13445/kkInud5vw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6429420" cy="4429156"/>
          </a:xfrm>
          <a:prstGeom prst="rect">
            <a:avLst/>
          </a:prstGeom>
          <a:noFill/>
        </p:spPr>
      </p:pic>
      <p:pic>
        <p:nvPicPr>
          <p:cNvPr id="35844" name="Picture 4" descr="http://5klass.net/datas/geometrija/Ponjatie-tsentralnoj-simmetrii/0019-019-Ponjatie-tsentralnoj-simmetr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000100" y="142852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Constantia" pitchFamily="18" charset="0"/>
              </a:rPr>
              <a:t>Моё образование</a:t>
            </a:r>
            <a:endParaRPr lang="ru-RU" sz="3200" b="1" i="1" dirty="0"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4101" name="Picture 5" descr="D:\ФОТО\я 4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85926"/>
            <a:ext cx="4140248" cy="30003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785794"/>
            <a:ext cx="4143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Constantia" pitchFamily="18" charset="0"/>
              </a:rPr>
              <a:t>В 1981 году окончила 8 классов в </a:t>
            </a:r>
            <a:r>
              <a:rPr lang="ru-RU" sz="2000" b="1" i="1" dirty="0" err="1" smtClean="0">
                <a:solidFill>
                  <a:srgbClr val="0070C0"/>
                </a:solidFill>
                <a:latin typeface="Constantia" pitchFamily="18" charset="0"/>
              </a:rPr>
              <a:t>Нижнеикорецкой</a:t>
            </a:r>
            <a:r>
              <a:rPr lang="ru-RU" sz="2000" b="1" i="1" dirty="0" smtClean="0">
                <a:solidFill>
                  <a:srgbClr val="0070C0"/>
                </a:solidFill>
                <a:latin typeface="Constantia" pitchFamily="18" charset="0"/>
              </a:rPr>
              <a:t> средней школе </a:t>
            </a:r>
            <a:endParaRPr lang="ru-RU" sz="20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9" name="Picture 3" descr="D:\ФОТО\я 6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85926"/>
            <a:ext cx="4071966" cy="300039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929190" y="714356"/>
            <a:ext cx="3929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Constantia" pitchFamily="18" charset="0"/>
              </a:rPr>
              <a:t>В 1983 году окончила </a:t>
            </a:r>
            <a:r>
              <a:rPr lang="ru-RU" sz="2000" b="1" i="1" dirty="0" err="1" smtClean="0">
                <a:solidFill>
                  <a:srgbClr val="0070C0"/>
                </a:solidFill>
                <a:latin typeface="Constantia" pitchFamily="18" charset="0"/>
              </a:rPr>
              <a:t>Нижнеикорецкую</a:t>
            </a:r>
            <a:r>
              <a:rPr lang="ru-RU" sz="2000" b="1" i="1" dirty="0" smtClean="0">
                <a:solidFill>
                  <a:srgbClr val="0070C0"/>
                </a:solidFill>
                <a:latin typeface="Constantia" pitchFamily="18" charset="0"/>
              </a:rPr>
              <a:t> среднюю школу</a:t>
            </a:r>
            <a:endParaRPr lang="ru-RU" sz="20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60" y="1"/>
            <a:ext cx="915426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6" descr="D:\ФОТО\я 8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373556"/>
            <a:ext cx="5643602" cy="39142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428604"/>
            <a:ext cx="8643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Constantia" pitchFamily="18" charset="0"/>
              </a:rPr>
              <a:t>В 1989 году закончила Воронежский ордена «Знак Почёта» государственный педагогический институт по специальности французский, немецкий языки. </a:t>
            </a: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  <a:latin typeface="Constantia" pitchFamily="18" charset="0"/>
              </a:rPr>
              <a:t>Присвоена квалификация учителя французского, немецкого языков </a:t>
            </a:r>
            <a:endParaRPr lang="ru-RU" sz="24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3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0034" y="214290"/>
            <a:ext cx="8286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  <a:latin typeface="Constantia" pitchFamily="18" charset="0"/>
              </a:rPr>
              <a:t>Мой педагогический путь</a:t>
            </a:r>
            <a:endParaRPr lang="ru-RU" sz="4000" b="1" i="1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1142984"/>
            <a:ext cx="885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Constantia" pitchFamily="18" charset="0"/>
              </a:rPr>
              <a:t>С 1989 года работаю в МКОУ «</a:t>
            </a:r>
            <a:r>
              <a:rPr lang="ru-RU" sz="2000" b="1" i="1" dirty="0" err="1" smtClean="0">
                <a:solidFill>
                  <a:srgbClr val="0070C0"/>
                </a:solidFill>
                <a:latin typeface="Constantia" pitchFamily="18" charset="0"/>
              </a:rPr>
              <a:t>Среднеикорецкая</a:t>
            </a:r>
            <a:r>
              <a:rPr lang="ru-RU" sz="2000" b="1" i="1" dirty="0" smtClean="0">
                <a:solidFill>
                  <a:srgbClr val="0070C0"/>
                </a:solidFill>
                <a:latin typeface="Constantia" pitchFamily="18" charset="0"/>
              </a:rPr>
              <a:t> СОШ» 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  <a:latin typeface="Constantia" pitchFamily="18" charset="0"/>
              </a:rPr>
              <a:t>учителем немецкого языка</a:t>
            </a:r>
            <a:endParaRPr lang="ru-RU" sz="20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7170" name="Picture 2" descr="D:\ФОТО\Школа\новые 029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857364"/>
            <a:ext cx="4469360" cy="2643206"/>
          </a:xfrm>
          <a:prstGeom prst="rect">
            <a:avLst/>
          </a:prstGeom>
          <a:noFill/>
        </p:spPr>
      </p:pic>
      <p:pic>
        <p:nvPicPr>
          <p:cNvPr id="7171" name="Picture 3" descr="D:\ФОТО\Школа\выпускной 20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4535" y="3690918"/>
            <a:ext cx="4032307" cy="3024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3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-142908" y="191136"/>
            <a:ext cx="9715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  <a:latin typeface="Constantia" pitchFamily="18" charset="0"/>
              </a:rPr>
              <a:t>Как классный руководитель сделала 4 выпуска</a:t>
            </a:r>
            <a:endParaRPr lang="ru-RU" sz="2800" b="1" i="1" dirty="0">
              <a:solidFill>
                <a:srgbClr val="00B050"/>
              </a:solidFill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928670"/>
            <a:ext cx="8786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Constantia" pitchFamily="18" charset="0"/>
              </a:rPr>
              <a:t>Мой первый и незабываемый выпуск 1996 года</a:t>
            </a:r>
            <a:endParaRPr lang="ru-RU" sz="2800" b="1" i="1" dirty="0">
              <a:solidFill>
                <a:srgbClr val="0070C0"/>
              </a:solidFill>
              <a:latin typeface="Constantia" pitchFamily="18" charset="0"/>
            </a:endParaRPr>
          </a:p>
        </p:txBody>
      </p:sp>
      <p:pic>
        <p:nvPicPr>
          <p:cNvPr id="6147" name="Picture 3" descr="D:\ФОТО\я 9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571612"/>
            <a:ext cx="6723083" cy="4786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3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44" y="142852"/>
            <a:ext cx="8429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Constantia" pitchFamily="18" charset="0"/>
              </a:rPr>
              <a:t>Мой второй неповторимый выпуск </a:t>
            </a: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Constantia" pitchFamily="18" charset="0"/>
              </a:rPr>
              <a:t>2003 года</a:t>
            </a:r>
            <a:endParaRPr lang="ru-RU" sz="3200" b="1" i="1" dirty="0"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8194" name="Picture 2" descr="D:\ФОТО\я 10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298574"/>
            <a:ext cx="7643866" cy="4982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3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34" y="142852"/>
            <a:ext cx="82868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Constantia" pitchFamily="18" charset="0"/>
              </a:rPr>
              <a:t>Мой третий звёздный выпуск </a:t>
            </a: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Constantia" pitchFamily="18" charset="0"/>
              </a:rPr>
              <a:t>2009 года</a:t>
            </a:r>
            <a:endParaRPr lang="ru-RU" sz="3200" b="1" i="1" dirty="0"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11266" name="Picture 2" descr="https://pp.vk.me/c9711/u106133810/120687838/x_ad91d9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14422"/>
            <a:ext cx="6929486" cy="4929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43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142908" y="142852"/>
            <a:ext cx="95726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Constantia" pitchFamily="18" charset="0"/>
              </a:rPr>
              <a:t>Мои нынешние замечательные выпускники </a:t>
            </a:r>
          </a:p>
          <a:p>
            <a:pPr algn="ctr"/>
            <a:r>
              <a:rPr lang="ru-RU" sz="3200" b="1" i="1" dirty="0" smtClean="0">
                <a:solidFill>
                  <a:srgbClr val="00B050"/>
                </a:solidFill>
                <a:latin typeface="Constantia" pitchFamily="18" charset="0"/>
              </a:rPr>
              <a:t>2016 года</a:t>
            </a:r>
            <a:endParaRPr lang="ru-RU" sz="3200" b="1" i="1" dirty="0">
              <a:solidFill>
                <a:srgbClr val="00B050"/>
              </a:solidFill>
              <a:latin typeface="Constantia" pitchFamily="18" charset="0"/>
            </a:endParaRPr>
          </a:p>
        </p:txBody>
      </p:sp>
      <p:pic>
        <p:nvPicPr>
          <p:cNvPr id="10242" name="Picture 2" descr="https://pp.vk.me/c628727/v628727410/1235e/XDWZ29cU6z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82315"/>
            <a:ext cx="6786610" cy="4929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190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ПК</cp:lastModifiedBy>
  <cp:revision>52</cp:revision>
  <dcterms:created xsi:type="dcterms:W3CDTF">2015-11-24T16:47:58Z</dcterms:created>
  <dcterms:modified xsi:type="dcterms:W3CDTF">2015-11-25T07:44:31Z</dcterms:modified>
</cp:coreProperties>
</file>